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303" r:id="rId2"/>
    <p:sldId id="378" r:id="rId3"/>
    <p:sldId id="379" r:id="rId4"/>
    <p:sldId id="477" r:id="rId5"/>
    <p:sldId id="528" r:id="rId6"/>
    <p:sldId id="532" r:id="rId7"/>
    <p:sldId id="529" r:id="rId8"/>
    <p:sldId id="427" r:id="rId9"/>
    <p:sldId id="539" r:id="rId10"/>
    <p:sldId id="531" r:id="rId11"/>
    <p:sldId id="388" r:id="rId12"/>
    <p:sldId id="519" r:id="rId13"/>
    <p:sldId id="393" r:id="rId14"/>
    <p:sldId id="484" r:id="rId15"/>
    <p:sldId id="459" r:id="rId16"/>
    <p:sldId id="512" r:id="rId17"/>
    <p:sldId id="511" r:id="rId18"/>
    <p:sldId id="530" r:id="rId19"/>
    <p:sldId id="515" r:id="rId20"/>
    <p:sldId id="540" r:id="rId21"/>
    <p:sldId id="541" r:id="rId22"/>
    <p:sldId id="452" r:id="rId23"/>
    <p:sldId id="538" r:id="rId24"/>
    <p:sldId id="518" r:id="rId25"/>
    <p:sldId id="520" r:id="rId26"/>
  </p:sldIdLst>
  <p:sldSz cx="9144000" cy="6858000" type="screen4x3"/>
  <p:notesSz cx="6735763" cy="98663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D4D4D"/>
    <a:srgbClr val="006666"/>
    <a:srgbClr val="008080"/>
    <a:srgbClr val="6699FF"/>
    <a:srgbClr val="FF9933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340" autoAdjust="0"/>
  </p:normalViewPr>
  <p:slideViewPr>
    <p:cSldViewPr>
      <p:cViewPr>
        <p:scale>
          <a:sx n="71" d="100"/>
          <a:sy n="71" d="100"/>
        </p:scale>
        <p:origin x="-1158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1" tIns="45497" rIns="90991" bIns="45497" numCol="1" anchor="t" anchorCtr="0" compatLnSpc="1">
            <a:prstTxWarp prst="textNoShape">
              <a:avLst/>
            </a:prstTxWarp>
          </a:bodyPr>
          <a:lstStyle>
            <a:lvl1pPr algn="l" defTabSz="91064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1" tIns="45497" rIns="90991" bIns="45497" numCol="1" anchor="t" anchorCtr="0" compatLnSpc="1">
            <a:prstTxWarp prst="textNoShape">
              <a:avLst/>
            </a:prstTxWarp>
          </a:bodyPr>
          <a:lstStyle>
            <a:lvl1pPr algn="r" defTabSz="91064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1014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1" tIns="45497" rIns="90991" bIns="45497" numCol="1" anchor="b" anchorCtr="0" compatLnSpc="1">
            <a:prstTxWarp prst="textNoShape">
              <a:avLst/>
            </a:prstTxWarp>
          </a:bodyPr>
          <a:lstStyle>
            <a:lvl1pPr algn="l" defTabSz="91064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4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1" tIns="45497" rIns="90991" bIns="45497" numCol="1" anchor="b" anchorCtr="0" compatLnSpc="1">
            <a:prstTxWarp prst="textNoShape">
              <a:avLst/>
            </a:prstTxWarp>
          </a:bodyPr>
          <a:lstStyle>
            <a:lvl1pPr algn="r" defTabSz="91064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BA86B02-1127-46DB-90A1-C587B8483D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06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1" tIns="45497" rIns="90991" bIns="45497" numCol="1" anchor="t" anchorCtr="0" compatLnSpc="1">
            <a:prstTxWarp prst="textNoShape">
              <a:avLst/>
            </a:prstTxWarp>
          </a:bodyPr>
          <a:lstStyle>
            <a:lvl1pPr algn="l" defTabSz="910645" eaLnBrk="0" hangingPunct="0"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1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1" tIns="45497" rIns="90991" bIns="45497" numCol="1" anchor="t" anchorCtr="0" compatLnSpc="1">
            <a:prstTxWarp prst="textNoShape">
              <a:avLst/>
            </a:prstTxWarp>
          </a:bodyPr>
          <a:lstStyle>
            <a:lvl1pPr algn="r" defTabSz="910645" eaLnBrk="0" hangingPunct="0"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6" y="4684714"/>
            <a:ext cx="4938713" cy="444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1" tIns="45497" rIns="90991" bIns="45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Kliknij, aby edytować style wzorca tekstu</a:t>
            </a:r>
          </a:p>
          <a:p>
            <a:pPr lvl="1"/>
            <a:r>
              <a:rPr lang="en-GB" noProof="0" smtClean="0"/>
              <a:t>Drugi poziom</a:t>
            </a:r>
          </a:p>
          <a:p>
            <a:pPr lvl="2"/>
            <a:r>
              <a:rPr lang="en-GB" noProof="0" smtClean="0"/>
              <a:t>Trzeci poziom</a:t>
            </a:r>
          </a:p>
          <a:p>
            <a:pPr lvl="3"/>
            <a:r>
              <a:rPr lang="en-GB" noProof="0" smtClean="0"/>
              <a:t>Czwarty poziom</a:t>
            </a:r>
          </a:p>
          <a:p>
            <a:pPr lvl="4"/>
            <a:r>
              <a:rPr lang="en-GB" noProof="0" smtClean="0"/>
              <a:t>Piąty poziom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2601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1" tIns="45497" rIns="90991" bIns="45497" numCol="1" anchor="b" anchorCtr="0" compatLnSpc="1">
            <a:prstTxWarp prst="textNoShape">
              <a:avLst/>
            </a:prstTxWarp>
          </a:bodyPr>
          <a:lstStyle>
            <a:lvl1pPr algn="l" defTabSz="910645" eaLnBrk="0" hangingPunct="0"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1" y="9372601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1" tIns="45497" rIns="90991" bIns="45497" numCol="1" anchor="b" anchorCtr="0" compatLnSpc="1">
            <a:prstTxWarp prst="textNoShape">
              <a:avLst/>
            </a:prstTxWarp>
          </a:bodyPr>
          <a:lstStyle>
            <a:lvl1pPr algn="r" defTabSz="910645" eaLnBrk="0" hangingPunct="0"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DBDA6F9-1F5E-48EF-8046-93E7DD7B7F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570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39750" y="2205038"/>
            <a:ext cx="6019800" cy="2016125"/>
          </a:xfrm>
        </p:spPr>
        <p:txBody>
          <a:bodyPr/>
          <a:lstStyle>
            <a:lvl1pPr>
              <a:defRPr sz="50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1802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>
                <a:solidFill>
                  <a:srgbClr val="537DAD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A84FD-E188-4C3B-B500-0E84DAAC79CF}" type="datetime1">
              <a:rPr lang="pl-PL"/>
              <a:pPr>
                <a:defRPr/>
              </a:pPr>
              <a:t>2014-10-15</a:t>
            </a:fld>
            <a:endParaRPr lang="pl-P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15EE-96CF-4AF0-A456-701B338E79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33E5-809B-446B-BD37-891628DB43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E71F-74C8-4413-BD37-D8DFAD81FCA3}" type="datetime1">
              <a:rPr lang="pl-PL"/>
              <a:pPr>
                <a:defRPr/>
              </a:pPr>
              <a:t>2014-10-15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0866-AF22-43B9-9F58-2B05691EFA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F17B-A648-46C7-A059-5D3BF42295E4}" type="datetime1">
              <a:rPr lang="pl-PL"/>
              <a:pPr>
                <a:defRPr/>
              </a:pPr>
              <a:t>2014-10-15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8656-89DF-4A9D-94EC-31C92EF22B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17C90-42E4-4E32-9CD4-6424B521DBAE}" type="datetime1">
              <a:rPr lang="pl-PL"/>
              <a:pPr>
                <a:defRPr/>
              </a:pPr>
              <a:t>2014-10-15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C528878A-1E0A-4BBB-B847-58AA1EB20B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792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fld id="{897EEDA5-D2B5-45DF-9003-4817511220CA}" type="datetime1">
              <a:rPr lang="pl-PL"/>
              <a:pPr>
                <a:defRPr/>
              </a:pPr>
              <a:t>2014-10-15</a:t>
            </a:fld>
            <a:endParaRPr lang="pl-PL"/>
          </a:p>
        </p:txBody>
      </p:sp>
      <p:pic>
        <p:nvPicPr>
          <p:cNvPr id="1031" name="Picture 9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1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orlen.pl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w.edu.pl/var/pw/storage/images/media/images/wut-racing2/51534-1-pol-PL/WUT-Racing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Mieczyslaw_Wolfke_Polish_physicist.jpg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hyperlink" Target="http://www.saip.pw.edu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w.edu.pl/" TargetMode="External"/><Relationship Id="rId2" Type="http://schemas.openxmlformats.org/officeDocument/2006/relationships/hyperlink" Target="http://www.cwm.pw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-417513" y="29337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altLang="pl-PL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-417513" y="29638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altLang="pl-PL"/>
          </a:p>
        </p:txBody>
      </p:sp>
      <p:sp>
        <p:nvSpPr>
          <p:cNvPr id="6148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323850" y="1989138"/>
            <a:ext cx="8820150" cy="1728787"/>
          </a:xfrm>
          <a:noFill/>
        </p:spPr>
        <p:txBody>
          <a:bodyPr/>
          <a:lstStyle/>
          <a:p>
            <a:pPr eaLnBrk="1" hangingPunct="1"/>
            <a:r>
              <a:rPr lang="pl-PL" altLang="pl-PL" sz="4000" b="1" dirty="0" smtClean="0"/>
              <a:t>Warsaw </a:t>
            </a:r>
            <a:r>
              <a:rPr lang="pl-PL" altLang="pl-PL" sz="4000" b="1" dirty="0" err="1" smtClean="0"/>
              <a:t>University</a:t>
            </a:r>
            <a:r>
              <a:rPr lang="pl-PL" altLang="pl-PL" sz="4000" b="1" dirty="0" smtClean="0"/>
              <a:t> </a:t>
            </a:r>
            <a:br>
              <a:rPr lang="pl-PL" altLang="pl-PL" sz="4000" b="1" dirty="0" smtClean="0"/>
            </a:br>
            <a:r>
              <a:rPr lang="pl-PL" altLang="pl-PL" sz="4000" b="1" dirty="0" smtClean="0"/>
              <a:t>of Technology</a:t>
            </a:r>
          </a:p>
        </p:txBody>
      </p:sp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447675" y="5362575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altLang="pl-PL" sz="2400" b="1">
              <a:solidFill>
                <a:schemeClr val="bg2"/>
              </a:solidFill>
            </a:endParaRPr>
          </a:p>
        </p:txBody>
      </p:sp>
      <p:pic>
        <p:nvPicPr>
          <p:cNvPr id="6150" name="Picture 9" descr="logo 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5888"/>
            <a:ext cx="17065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AutoShape 8" descr="data:image/jpeg;base64,/9j/4AAQSkZJRgABAQAAAQABAAD/2wCEAAkGBwgHBgkIBwgKCgkLDRYPDQwMDRsUFRAWIB0iIiAdHx8kKDQsJCYxJx8fLT0tMTU3Ojo6Iys/RD84QzQ5OjcBCgoKDQwNGg8PGjclHyU3Nzc3Nzc3Nzc3Nzc3Nzc3Nzc3Nzc3Nzc3Nzc3Nzc3Nzc3Nzc3Nzc3Nzc3Nzc3Nzc3N//AABEIAFoAUAMBEQACEQEDEQH/xAAcAAACAgMBAQAAAAAAAAAAAAAABQQGAQMHCAL/xAA/EAABAwIDAwkECQMEAwAAAAABAgMEBREABhIhMUEHExciUVVhk9IUcZHRFjJSVIGSoaLwlLHhYnOC8RUjcv/EABoBAAIDAQEAAAAAAAAAAAAAAAAEAgMFAQb/xAA2EQABAwIBCQYGAgIDAAAAAAABAAIDBBEhBRITFDFBUaHRFRYiUlNhBjJxkeHwgfFCsTNDwf/aAAwDAQACEQMRAD8A5vTYkcQ0JlMtBxbettZQk3B8SP58MZ00js+7DgNqyqiV+kvGcAcRiozTEObVlsusojsR0qSohWnWQbAnxxY58kcOcDclWPfLFBng5xKmGhRPbHElsBgtjQEuHWFcf5u3YpFXJmA7+SXFdJowf8t+GFlXqpGTDnvR2yopQRYq37r4fheXxhxWnTyGSIPO9RMWK5GBCMCEYEIwIRgQr5GhvJpkFiotaOfjpdjODaFpI4eIvYj+HFkkbpXPiN7GxHusetgkppdMNhxUVUBlxb6ZDTJkW2FaSdVt22/6/HccXaZwALNi42pc1ozPlPJPJVGPskZtd5CpTAdW022rqgnZu4m1/C2EG1PicRhmmy7LSyxNjkiuSccBe3BWHL/J5l96lMPVGnLXJc1KVqdcQQCo6RpBFtlsZtblqrZKWxuwHsP5XpqOmDoGmUeLemfR1lTukee56sKdu1/n5DomtUi4LPR1lTulPnOerHO3a/z8h0RqkPBHR3lTulPnOerB25X+fkOiNUh4I6O8qd0p85z1YO3K/wA/IdEapFwR0d5U7pT5znqwduV/n5DojVIeCWZoyLlqDlypy4tNSh9mMtba+dWdKgNh2qw3Q5YrJaljHuwJG4dFXLTRNjJAXKHs01h+mxqc7KCosbTzSOaRdGnYLKtfd449W2igbI6UN8Ttu1ZsjjIzMdsTuFKarUTSTpkIH8/nuOE5I3Uz7j5SsCWJ1I+4+UpoxWKwIBgpnvIabBCmQUjUN9r6SbHjYjf2HC76en0mkzASd/6Uxr80ceja7wnZ7JbBrVRFYcbocxUIIbIeWGgrUQew3v4YvlpodCDO3O4KyKaSijMrjdzvdM05kzaZTzCa0oJQlJQ4uI3ZZPDdhbUcn5gcYuZTHbMgjDzv3cEnk8oWbY8hxldUGptRSSGG+H/HDTcjUDmhwZt9z1T7K2V7Q4HatfSRmvvMf07fpxLsWg9PmeqlrUvFHSRmvvMf07fpwdi0Hp8z1RrUvFHSRmvvMf07fpwdiUHp8z1RrUvFaJufcyTob0SVUAth5BQ4nmUC6Tv2gYnFkmjieHsZYj3K46okcLEq55f5MKTU6HAnvTZyHJLCXFJQpFgSOHVxj1fxBPBO+JrRYG2/qmY6Nr2B10yRyU06NdyFVJzcgDqFegpvwuANowt3jlfhJGLfyiXJscjC0lVioQ5Db70aS2Y89gWWkHYscCDxB4H/ADjVilZmhzTdh/f7XkpYX0cujkHhSb/x2tTspt15pz6zqGV6dRH9tvvthwzWswgW3K41GbaNwBG4lPJ1NlIZaLy1R3JDQdbUggqSkn/HhswiydlzbEA2VEsbqXMc8Ag42TKl8lcSoU6PNmVSVz0hAcVpSnjtG/wthSo+IHwyujZGLDBeqp6MPia44XGxSuh+l96TPyJxT3ml9Mc1dqA4rPQ/TO9Jn5E4O80vphGoDijofpnekz8icHeab0x90agOKgV7kup1Lok6e3UZS1xmFuJSpKbEgXscMUnxBLPOyIsAubKElGGMLrpVSOVKdS6XEgN0yM4iM0lsLUtV1WG/DdRkCGeV0pcbk3VbKxzGhoCl9MNR7pifnVinu1B5zyU9efwSiv8AKA9W+YW9S4zL7Cuo82tWrSd6T2g9mHaXJDKYOa15IO4/7SlW4VTMx4W1LqJ8Yy4KrLIs4kbT8O3+/wALRsYnaOTZuXnM0wv0UuzcnKcxOvQEBdKhOPJQlsy1thxzSNgABBB2cTb3YUNG1smDyBttew6rUdlCzMwtGfawJWaXnyrMTX40ZDVSbCUnW46EhB420iw4bBs2YjPkmnfGHv8AAfYdVfBlOWCPPqDt3W2KYjlJrDj0hpmixHFsEBYTIPHsuMUHINMACZDj7Js5Za1rXEWBUBXLDNSopVRmAQbEc8r5Yu7swn/sP2TAr3HGyx0xS+NGY88/LB3Zi9Q/Zd153BRKxyqSKpSpcBVJZbTJZU0Vh4kpuLX3Yupvh+OCZsoeTY32KD6xz2ltlppHJdUKpS4s9qoxEIktJcSlSVXAIvY7MWVGX4IJXROabg23dVxlG97Q4FTOh+qd6Qvyr+WKO81N5HcuqlqL+KOh+p96Qvyr+WO95qfyO5dUai/iFvicmldpHOSYs2HIITcsDUkuW4AkWB7MVvy7ST2Y5pHvhgl6rJTpo7FKnwtKFvxwQL/+1pYsUqB23HDx+Pbd1huQx/8ABXmm4O0Uu0fv79kqgwpUBanYziExVqBXrbKl2+zsHjwOGpZGSeFwx/cU3NLHMM148Q98PqnUtiU2nVGbbbeXZwc8kgLTtsdm/ZuPgcJMcwmzzh7JIAMIEwIFsFrb5LswT20zA9T2xIHOhCnFgp1bbHq+OB2X6OImOxww2fleqiopDG0jgvrokzD95pnmr9GI946Pg77flWalL7KPUuTCuU2nyZz8inlqO0p1YQ6skhIubdXfi2HLtLNI2NoNybbPyovpJGtLirJRuU2l0alRaY/BmLciNhlSkaLEp2bNuM6syBNUTula8AON96uirGsYGkbFN6X6N3fP+CPVhfuzP5xzVmvM4I6X6N3fP+CPVg7s1HnHNGvM4LHS9R+FOn/s9WDuzP5xzRrzeCq1fzlSKlU0TYEOTHcc6skOadK+xWw/W4e7GvS5Mnih0cjgbbPb2+ixspQx1XiaLOWt8FlvnY1lx1kG32dt/wDrsPhumzxHNf8AMFiMOkOY/wCYfv7122CVXKTOSh16DKdlKbShRW8lDCABawsdY91t5wgyknjNg4AXvsx6LWqKikkaJJGEvG7dyTSLylRGH3olQhyFONEafZGtQAtuNzhKTIL3tD43DHiVoUeVM+PPmAF9luC2r5VKAjVqj1IaTpN2Eix7PrYrHw5VH/Jv3/Ce1+I7Esr3KZQqlRJ8CO1OD0mOtpBW0kAFQIF+thukyBUwVDJHOFgQd/RRlq2PYWgKp5gyHXPpPWY1NgLkNR5i0hQWkbFWWnefsqScehlraems2V1ikWxPfi0KF0fZr7nc81v1Yp7YofUHPop6tLwR0fZr7nc81v1YO2aH1Bz6I1aXgjo+zX3O55rfqwdsUPqDn0Rq0vBZ6Pc190Oea36sHbFD6g59EatLwTSnUDMdGiumqUp0QUi616kK0DtsCTbC8tXR1LgIpBnLOr8nSObpALEIdKoo0glbCyClQ2kcf52+/f1tpPqFkMtLicHD9/emxZQkyoK185HUsPrAMgOjSEjj7tuGarMlAsdm6ycrAyZoINrbt6YgNwG3FNR31oecK1pQLm5G29+Hhha7pSASMEoM6dwBcBYfRKaVlCru1KkolU6S1FnS2mUOKTa4Ub/h1bn8MaLauCRxYxwJG5ejMbgLkL0JnVLdBqzeYHVaKfJbTGnKsSGlgnmnDbgbqQfejGblugdVQgxjxDmr6WYRux2FIvpzljvmN+75Y8r2PXemeS0dZi8yPpzlfvmN+75YOx670zyRrMXmR9Ocr98xv3fLB2PXemeSNZi8yx9Osr98x/gr5YOxq70zyXNai4r5VnzKtiDWGCDsI0LN/wBMSGR68G4jPJGswneud1ibQG6lzNImtvwJNzzQCk8wrsFwOrxHZj0sEVU6LOmbZ45/nivMZTpGZ+lpziobiAwpLL6EqRrCkuWHbf47r/Hduuac8FzdvBZrHZ/jb/IVmqLVGVKW7HnR0tuEaYcRsqcQiwB1C40nZx4nGbG6ozbOabjedhPtt/paVZTUpcJy8BptgAr3k11GaMxIntMON06jhQRzgHXkrTYWsT9Rsn8Vjsw5kbJ5pw6R5uXf6/tab6ttSwFgsF0GfDj1GE/DmtJejvoLbjahsUk78bpF1SvK3KNkOdk2r6Alb9NkLPskgC9/9Cv9Q/XeOwAPFCqvscr7q/5ZxzPbxXc0o9il/dX/ACzgz28UWKz7DL+6v+Wcc0jOKM0o9hl/dH/LODSM4ozTwWRCmA3EWRf/AG1YNIzijNPBWakynXo3stSadbtYIcUgp28NpxnTxBrtJH9lkVdM6J2ljCcZdo1SrdVRRaeyeeSQtci55plvb1yL/BPE7PHEo4hMc8bCiGAVB0gOB2r0Tl6jRKBSI9NgpPNMp2qVtU4o7VKUeJJuTjRAsLLWAAFgmWOoUWpU6JVITkOoR0Px3B1kLHwPgRvBG0Y4QCLFCpkui1ygk+xc5WaaPqtlYEtkdlzsdHvIV/8ARx56vyCyUl8JzTw3fhOQ1Zbg7EKPCrcCa6WG5GiUn60V9JaeT70Ksr9MeXqKCpp/+Rptx2j7rRZNG/YUxN+04SuVYsAntOC5Qok+qQqagLqE1mOCbJDjlio9gG8n3Yvhp55zaNpKg57GfMVCdptTzlEchMwHIVLe2Lmz2ylah2tNHrX7FK0jiAcepyXkWSF4mldYjcP/AE9Fn1FS17SwDBXfLeXadlqnCFTGilN7uOrOpx1X2lq4n+24bMemDQNiQAAFgm2OrqMCEYEIOBCUZmplPqNKeFQgxZQQglHPspXpPhcbMQfsuheZKrV6nCzE7Hh1GWwwkkJaafUlI9wBtih1LA5l3MBP0Cm2R4O1YNcq7k2O25VZykKPWSqSsg/hfHI6OnAJ0Y+wQ+R/Erv3J1SaainicinxEy1WvIDCQ4dn2rXxe0AYDYo7VdBixcWcCEYEL//Z"/>
          <p:cNvSpPr>
            <a:spLocks noChangeAspect="1" noChangeArrowheads="1"/>
          </p:cNvSpPr>
          <p:nvPr/>
        </p:nvSpPr>
        <p:spPr bwMode="auto">
          <a:xfrm>
            <a:off x="0" y="-136525"/>
            <a:ext cx="76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/>
          </a:p>
        </p:txBody>
      </p:sp>
      <p:sp>
        <p:nvSpPr>
          <p:cNvPr id="6152" name="AutoShape 10" descr="data:image/jpeg;base64,/9j/4AAQSkZJRgABAQAAAQABAAD/2wCEAAkGBwgHBgkIBwgKCgkLDRYPDQwMDRsUFRAWIB0iIiAdHx8kKDQsJCYxJx8fLT0tMTU3Ojo6Iys/RD84QzQ5OjcBCgoKDQwNGg8PGjclHyU3Nzc3Nzc3Nzc3Nzc3Nzc3Nzc3Nzc3Nzc3Nzc3Nzc3Nzc3Nzc3Nzc3Nzc3Nzc3Nzc3N//AABEIAFoAUAMBEQACEQEDEQH/xAAcAAACAgMBAQAAAAAAAAAAAAAABQQGAQMHCAL/xAA/EAABAwIDAwkECQMEAwAAAAABAgMEBREABhIhMUEHExciUVVhk9IUcZHRFjJSVIGSoaLwlLHhYnOC8RUjcv/EABoBAAIDAQEAAAAAAAAAAAAAAAAEAgMFAQb/xAA2EQABAwIBCQYGAgIDAAAAAAABAAIDBBEhBRITFDFBUaHRFRYiUlNhBjJxkeHwgfFCsTNDwf/aAAwDAQACEQMRAD8A5vTYkcQ0JlMtBxbettZQk3B8SP58MZ00js+7DgNqyqiV+kvGcAcRiozTEObVlsusojsR0qSohWnWQbAnxxY58kcOcDclWPfLFBng5xKmGhRPbHElsBgtjQEuHWFcf5u3YpFXJmA7+SXFdJowf8t+GFlXqpGTDnvR2yopQRYq37r4fheXxhxWnTyGSIPO9RMWK5GBCMCEYEIwIRgQr5GhvJpkFiotaOfjpdjODaFpI4eIvYj+HFkkbpXPiN7GxHusetgkppdMNhxUVUBlxb6ZDTJkW2FaSdVt22/6/HccXaZwALNi42pc1ozPlPJPJVGPskZtd5CpTAdW022rqgnZu4m1/C2EG1PicRhmmy7LSyxNjkiuSccBe3BWHL/J5l96lMPVGnLXJc1KVqdcQQCo6RpBFtlsZtblqrZKWxuwHsP5XpqOmDoGmUeLemfR1lTukee56sKdu1/n5DomtUi4LPR1lTulPnOerHO3a/z8h0RqkPBHR3lTulPnOerB25X+fkOiNUh4I6O8qd0p85z1YO3K/wA/IdEapFwR0d5U7pT5znqwduV/n5DojVIeCWZoyLlqDlypy4tNSh9mMtba+dWdKgNh2qw3Q5YrJaljHuwJG4dFXLTRNjJAXKHs01h+mxqc7KCosbTzSOaRdGnYLKtfd449W2igbI6UN8Ttu1ZsjjIzMdsTuFKarUTSTpkIH8/nuOE5I3Uz7j5SsCWJ1I+4+UpoxWKwIBgpnvIabBCmQUjUN9r6SbHjYjf2HC76en0mkzASd/6Uxr80ceja7wnZ7JbBrVRFYcbocxUIIbIeWGgrUQew3v4YvlpodCDO3O4KyKaSijMrjdzvdM05kzaZTzCa0oJQlJQ4uI3ZZPDdhbUcn5gcYuZTHbMgjDzv3cEnk8oWbY8hxldUGptRSSGG+H/HDTcjUDmhwZt9z1T7K2V7Q4HatfSRmvvMf07fpxLsWg9PmeqlrUvFHSRmvvMf07fpwdi0Hp8z1RrUvFHSRmvvMf07fpwdiUHp8z1RrUvFaJufcyTob0SVUAth5BQ4nmUC6Tv2gYnFkmjieHsZYj3K46okcLEq55f5MKTU6HAnvTZyHJLCXFJQpFgSOHVxj1fxBPBO+JrRYG2/qmY6Nr2B10yRyU06NdyFVJzcgDqFegpvwuANowt3jlfhJGLfyiXJscjC0lVioQ5Db70aS2Y89gWWkHYscCDxB4H/ADjVilZmhzTdh/f7XkpYX0cujkHhSb/x2tTspt15pz6zqGV6dRH9tvvthwzWswgW3K41GbaNwBG4lPJ1NlIZaLy1R3JDQdbUggqSkn/HhswiydlzbEA2VEsbqXMc8Ag42TKl8lcSoU6PNmVSVz0hAcVpSnjtG/wthSo+IHwyujZGLDBeqp6MPia44XGxSuh+l96TPyJxT3ml9Mc1dqA4rPQ/TO9Jn5E4O80vphGoDijofpnekz8icHeab0x90agOKgV7kup1Lok6e3UZS1xmFuJSpKbEgXscMUnxBLPOyIsAubKElGGMLrpVSOVKdS6XEgN0yM4iM0lsLUtV1WG/DdRkCGeV0pcbk3VbKxzGhoCl9MNR7pifnVinu1B5zyU9efwSiv8AKA9W+YW9S4zL7Cuo82tWrSd6T2g9mHaXJDKYOa15IO4/7SlW4VTMx4W1LqJ8Yy4KrLIs4kbT8O3+/wALRsYnaOTZuXnM0wv0UuzcnKcxOvQEBdKhOPJQlsy1thxzSNgABBB2cTb3YUNG1smDyBttew6rUdlCzMwtGfawJWaXnyrMTX40ZDVSbCUnW46EhB420iw4bBs2YjPkmnfGHv8AAfYdVfBlOWCPPqDt3W2KYjlJrDj0hpmixHFsEBYTIPHsuMUHINMACZDj7Js5Za1rXEWBUBXLDNSopVRmAQbEc8r5Yu7swn/sP2TAr3HGyx0xS+NGY88/LB3Zi9Q/Zd153BRKxyqSKpSpcBVJZbTJZU0Vh4kpuLX3Yupvh+OCZsoeTY32KD6xz2ltlppHJdUKpS4s9qoxEIktJcSlSVXAIvY7MWVGX4IJXROabg23dVxlG97Q4FTOh+qd6Qvyr+WKO81N5HcuqlqL+KOh+p96Qvyr+WO95qfyO5dUai/iFvicmldpHOSYs2HIITcsDUkuW4AkWB7MVvy7ST2Y5pHvhgl6rJTpo7FKnwtKFvxwQL/+1pYsUqB23HDx+Pbd1huQx/8ABXmm4O0Uu0fv79kqgwpUBanYziExVqBXrbKl2+zsHjwOGpZGSeFwx/cU3NLHMM148Q98PqnUtiU2nVGbbbeXZwc8kgLTtsdm/ZuPgcJMcwmzzh7JIAMIEwIFsFrb5LswT20zA9T2xIHOhCnFgp1bbHq+OB2X6OImOxww2fleqiopDG0jgvrokzD95pnmr9GI946Pg77flWalL7KPUuTCuU2nyZz8inlqO0p1YQ6skhIubdXfi2HLtLNI2NoNybbPyovpJGtLirJRuU2l0alRaY/BmLciNhlSkaLEp2bNuM6syBNUTula8AON96uirGsYGkbFN6X6N3fP+CPVhfuzP5xzVmvM4I6X6N3fP+CPVg7s1HnHNGvM4LHS9R+FOn/s9WDuzP5xzRrzeCq1fzlSKlU0TYEOTHcc6skOadK+xWw/W4e7GvS5Mnih0cjgbbPb2+ixspQx1XiaLOWt8FlvnY1lx1kG32dt/wDrsPhumzxHNf8AMFiMOkOY/wCYfv7122CVXKTOSh16DKdlKbShRW8lDCABawsdY91t5wgyknjNg4AXvsx6LWqKikkaJJGEvG7dyTSLylRGH3olQhyFONEafZGtQAtuNzhKTIL3tD43DHiVoUeVM+PPmAF9luC2r5VKAjVqj1IaTpN2Eix7PrYrHw5VH/Jv3/Ce1+I7Esr3KZQqlRJ8CO1OD0mOtpBW0kAFQIF+thukyBUwVDJHOFgQd/RRlq2PYWgKp5gyHXPpPWY1NgLkNR5i0hQWkbFWWnefsqScehlraems2V1ikWxPfi0KF0fZr7nc81v1Yp7YofUHPop6tLwR0fZr7nc81v1YO2aH1Bz6I1aXgjo+zX3O55rfqwdsUPqDn0Rq0vBZ6Pc190Oea36sHbFD6g59EatLwTSnUDMdGiumqUp0QUi616kK0DtsCTbC8tXR1LgIpBnLOr8nSObpALEIdKoo0glbCyClQ2kcf52+/f1tpPqFkMtLicHD9/emxZQkyoK185HUsPrAMgOjSEjj7tuGarMlAsdm6ycrAyZoINrbt6YgNwG3FNR31oecK1pQLm5G29+Hhha7pSASMEoM6dwBcBYfRKaVlCru1KkolU6S1FnS2mUOKTa4Ub/h1bn8MaLauCRxYxwJG5ejMbgLkL0JnVLdBqzeYHVaKfJbTGnKsSGlgnmnDbgbqQfejGblugdVQgxjxDmr6WYRux2FIvpzljvmN+75Y8r2PXemeS0dZi8yPpzlfvmN+75YOx670zyRrMXmR9Ocr98xv3fLB2PXemeSNZi8yx9Osr98x/gr5YOxq70zyXNai4r5VnzKtiDWGCDsI0LN/wBMSGR68G4jPJGswneud1ibQG6lzNImtvwJNzzQCk8wrsFwOrxHZj0sEVU6LOmbZ45/nivMZTpGZ+lpziobiAwpLL6EqRrCkuWHbf47r/Hduuac8FzdvBZrHZ/jb/IVmqLVGVKW7HnR0tuEaYcRsqcQiwB1C40nZx4nGbG6ozbOabjedhPtt/paVZTUpcJy8BptgAr3k11GaMxIntMON06jhQRzgHXkrTYWsT9Rsn8Vjsw5kbJ5pw6R5uXf6/tab6ttSwFgsF0GfDj1GE/DmtJejvoLbjahsUk78bpF1SvK3KNkOdk2r6Alb9NkLPskgC9/9Cv9Q/XeOwAPFCqvscr7q/5ZxzPbxXc0o9il/dX/ACzgz28UWKz7DL+6v+Wcc0jOKM0o9hl/dH/LODSM4ozTwWRCmA3EWRf/AG1YNIzijNPBWakynXo3stSadbtYIcUgp28NpxnTxBrtJH9lkVdM6J2ljCcZdo1SrdVRRaeyeeSQtci55plvb1yL/BPE7PHEo4hMc8bCiGAVB0gOB2r0Tl6jRKBSI9NgpPNMp2qVtU4o7VKUeJJuTjRAsLLWAAFgmWOoUWpU6JVITkOoR0Px3B1kLHwPgRvBG0Y4QCLFCpkui1ygk+xc5WaaPqtlYEtkdlzsdHvIV/8ARx56vyCyUl8JzTw3fhOQ1Zbg7EKPCrcCa6WG5GiUn60V9JaeT70Ksr9MeXqKCpp/+Rptx2j7rRZNG/YUxN+04SuVYsAntOC5Qok+qQqagLqE1mOCbJDjlio9gG8n3Yvhp55zaNpKg57GfMVCdptTzlEchMwHIVLe2Lmz2ylah2tNHrX7FK0jiAcepyXkWSF4mldYjcP/AE9Fn1FS17SwDBXfLeXadlqnCFTGilN7uOrOpx1X2lq4n+24bMemDQNiQAAFgm2OrqMCEYEIOBCUZmplPqNKeFQgxZQQglHPspXpPhcbMQfsuheZKrV6nCzE7Hh1GWwwkkJaafUlI9wBtih1LA5l3MBP0Cm2R4O1YNcq7k2O25VZykKPWSqSsg/hfHI6OnAJ0Y+wQ+R/Erv3J1SaainicinxEy1WvIDCQ4dn2rXxe0AYDYo7VdBixcWcCEYEL//Z"/>
          <p:cNvSpPr>
            <a:spLocks noChangeAspect="1" noChangeArrowheads="1"/>
          </p:cNvSpPr>
          <p:nvPr/>
        </p:nvSpPr>
        <p:spPr bwMode="auto">
          <a:xfrm>
            <a:off x="152400" y="15875"/>
            <a:ext cx="76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/>
          </a:p>
        </p:txBody>
      </p:sp>
      <p:sp>
        <p:nvSpPr>
          <p:cNvPr id="6153" name="AutoShape 28" descr="data:image/jpeg;base64,/9j/4AAQSkZJRgABAQAAAQABAAD/2wCEAAkGBxISDxQQEBISERIREBAQExESGRATGBEQFxIXFhYWFhkYHSggGRomHBYaITIhJSorLjouFyA/RD8tNygtLisBCgoKDg0OGxAQGywmICUyLCwwMCwuNywsLSwsLCwsLCwsLCwsLCwsLCwsLCwsLCwsLCwsLCwsLCwsLCwsLCwsLP/AABEIAPEA0QMBEQACEQEDEQH/xAAbAAEAAgMBAQAAAAAAAAAAAAAABQYBAwQHAv/EAEAQAAICAQICBQoFAQcDBQAAAAECAAMRBBITIQUxQZLRBhQVIlFSU2FikRYjMkJxgQczcoKhscE04fA1Q3ODwv/EABsBAQACAwEBAAAAAAAAAAAAAAADBAECBQYH/8QAMhEAAgECAwYGAgMAAQUAAAAAAAECAxEEIZEFEhYxUVITFBVBYqEiYXGBwUIyM7HR8P/aAAwDAQACEQMRAD8AqRM86fZEjGYM2GYFhmBYZgWGYFhmBYZgWGYFhmBYZgWGYFhmBYZgWGYFhmBYZgWGYFhmBYZgWGYFhmBYZgWGYFhmBYZgxYbpkjsDMEqEGRAEAQBAEAQBAEAQBAEAQBAEAQBAEAQBAEAQBAEAQYEGgMG6EGRAEAQBAEAQBAEAQBAEAQBAEAQBAEAQBAEAQBAEAQYYg0Bg3QgyIAgCAIAgCAIAgCAIAgCAIAgCAIAgCAIAgCAIAgCDAg0IT0rZ9P2PjPrXBuzflqfMuKtodVoPSln0/Y+McG7N+Wo4q2h1Wg9KWfT9j4xwbs35ajiraHVaD0pZ9P2PjHBuzflqOKtodVoPSln0/Y+McG7N+Wo4q2h1Wg9KWfT9j4xwbs35ajiraHVaD0pZ9P2PjHBuzflqOKtodVoPSln0/Y+McG7N+Wo4q2h1Wg9KWfT9j4xwbs35ajiraHVaD0pZ9P2PjHBuzflqOKtodVoPSln0/Y+McG7N+Wo4q2h1Wg9KWfT9j4xwbs35ajiraHVaD0pZ9P2PjHBuzflqOKtodVoPSln0/Y+McG7N+Wo4q2h1Wg9KWfT9j4xwbs35ajiraHVaD0pZ9P2PjHBuzflqOKtodVoPSln0/Y+McG7N+Wo4q2h1Wg9KWfT9j4xwbs35ajiraHVaD0pZ9P2PjHBuzflqOKtodVoPSln0/Y+McG7N+Wo4q2h1Wg9KWfT9j4xwbs35ajiraHVaD0pZ9P2PjHBuzflqOKtodVoPSln0/Y+McG7N+Wo4q2h1Wg9KWfT9j4xwbs35ajiraHVaD0pZ9P2PjHBuzflqOKtodVoPSln0/Y+McHbN6S1HFW0Oq0HpWz6fsfGODtm9JamOKtodVocE9bY82IsBFgIsBFgIsBFgIsBFgIsBFgIsBFgIsBFgIsBFgIsBFgIsBFgIsBFgIsBFgIsBFgJkCAIAgCAIAgCAIAgCAIAgCAIAgCAIAgCAIAgCAIAgCAIAgCAIAgCAIAgCAIAgCAIAgCAIAgCAIAgCAIAgCAIAgCAIBZvwJrfcr76zxXHmye56HS9JxPQz+A9b7lffWOPNk9z0M+k4np9j8B633K++scebJ7noPScT0+x+A9b7lffWOPNk9z0HpOJ6fY/Aet9yvvrHHmye56D0nE9PsfgPW+5X31jjzZPc9B6Tien2PwHrfcr76xx5snueg9JxPT7H4D1vuV99Y482T3PQek4np9j8B633K++scebJ7noPScT0+x+A9b7lffWOPNk9z0HpOJ6fY/Aet9yvvrHHmye56D0nE9PsfgPW+5X31jjzZPc9B6Tien2PwHrfcr76xx5snueg9JxPT7H4D1vuV99Y482T3PQek4np9j8B633K++scebJ7noPScT0+x+A9b7lffWOPNk9z0HpOJ6fY/Aet9yvvrHHmye56D0nE9PsfgPW+5X31jjzZPc9B6Tien2PwHrfcr76xx5snueg9JxPT7H4D1vuV99Y482T3PQek4np9j8B633K++scebJ7noPScT0+x+A9b7lffWOPNk9z0HpOJ6fY/Aet9yvvrHHmye56D0nE9PsfgPW+5X31jjzZPc9B6Tien2PwHrfcr76xx5snueg9JxPT7MfgTW+5X31mePNk9z0HpOJ6fY/Amt9yvvrMcebJ7noY9KxHT7PWTPgZ61JCYuLCLiwi4sIuLCLiwi4sIuLCLiwi4sIuLCLiwi4sIuLCLiwi4sIuLCLiwi4sIuLCLiwi4sIuLCLiwi4sBFw0YzM2NbIyYNkJqZEAQBAEAQBAEAQBAEAQBAEAQBAEAQBAEAQBAEAQAIMM+ZuYPozBlCamRAEAQBAEAQBAEAQBAEAQBAEAQBAEAQBAEAQBAEACDDPmbmD6M1uZMZgDMAZgDMAZgDMAZgDMAZgDMAZgDMAZgDMAZgDMAZgDMAZgDMAZgDMAZgDMAAzAMZm1zFj0PzGr4dfdXwn0PytHtWh5XxZ9z1HmFXw6+6vhHlaPatB4s+56jzCr4dfdXwjytHtWg8Wfc9R5hV8Ovur4R5Wj2rQeLPueo8wq+HX3V8I8rR7VoPFn3PUeYVfDr7q+EeVo9q0Hiz7nqPMKvh191fCPK0e1aDxZ9z1HmFXw6+6vhHlaPatB4s+56jzCr4dfdXwjytHtWg8Wfc9R5hV8Ovur4R5Wj2rQeLPueo8wq+HX3V8I8rR7VoPFn3PUeYVfDr7q+EeVo9q0Hiz7nqPMKvh191fCPK0e1aDxZ9z1HmFXw6+6vhHlaPatB4s+56jzCr4dfdXwjytHtWg8Wfc9R5hV8Ovur4R5Wj2rQeLPueo8wq+HX3V8I8rR7VoPFn3PUeYVfDr7q+EeVo9q0Hiz7nqPMKvh191fCPK0e1aDxZ9z1HmFXw6+6vhHlaPatB4s+56jzCr4dfdXwjytHtWg8Wfc9R5hV8Ovur4R5Wj2rQeLPueo8wq+HX3V8I8rR7VoPFn3PUeYVfDr7q+EeVo9q0Hiz7nqPMKvh191fCPK0e1aDxZ9z1HmFXw6+6vhHlaPatB4s+56jzCr4VfdXwjytHtWg8afc9TplgjEAQBAEAQBAEAQBAEAQBAEAGAYBmAZmQIAgCAIAgCAIAgCAIAgCAIAgCAIAgCAYJgHBrel6q+tgTnG1SCR/PslepiIQV2zeMHI0U9P1N171HvEBlB+ZUnE0hjKUnu3zNpUZolK7VYAqQQeYI5gj5GWVJPkRH3NgYJgEb0101VplBsb1mOFQfqY/Idg9pPKRzqRSuZjFy5EdpvKfIzZTZXz7SnMZwP1Y5/KU/UKd8yd4eXsTei1iWoHQkg5HMEEEHBBHYZdhJSV0yBpp2Z0ibmBAEAQBAEAQBAEAQBAEAQBAEAQBAMZgHxZzBGcciM+yayM2KjruhbhWSypYtfrCtGZX9XqdTjG/txy68fzyZbPklvKWZZjiFyaI70pTUEqRlLMm9AuRu3OFzzPa7jrI5t9uZ5eUrtrkWlJI5egfKN11OXHC/KRr9Lts3A27eGynGNwJIIbB59fs62Hl4NlzTK1WKkelbxOomVCC8pOmuGyaetwltq2W7zg8KhMb3weWcsAM8sknmFINfFVvChvLmSUobzPPNSRchussqKLZ/eLfxGtcfoQWOa+HYpGevaMnC85znVm5JO7b+tC1uJLI7ej+kr/yhbXsRm2bN62YVuVe8hQBk9o3AdWFzgVp0ofk4vMkU3ldEzeWo23LYF2kbmbOW5Y257VJP6Wz/I7I8NXlCVomatOLRaugulRqaeKEev1mQrYpU5U4JAPPHsno6U96KZzZRs7EnmSGBAEAQBAEAQBAEAQBAEAQBAEAwTMN2BVOmvKc/poIwSyi3CsbGAJZaFJw2ADl29UY7eylXxai3GGbXP8ARPTpXzZWW6WpdvzqdTblivFsHHG7PIgKSoBAJyoAAHPHLPPqutUu1P7J4xpxysWTovWpWHKMDSNPfaQpyo4ZUZXsH6iCB7PlJtn1qj3oTvl1I68IpJxPPtNQttIpXdZTe9dHDQMGqQMyNqFdxkqbFrb2ZXB6om2p73ur/wAM2jmrMNqXagsipqtNfqalRV3Gwac4D72U7qyLApOQcE+ya2i5dGl/VxF3VlyL30X01xNFtrYhq9U2ifJLtXwyc5Y8ySi5DdeGHbLcqlRYa7eZDGKc91Faa7iebahOOvnDbRwApCfqG6+xv2ohY7fbuPPlOdKV96Mne3UtK1kzVqdJxV1VRW5lXLgX0rwjjGBQijisAME9W7lz5mZUrODVv3b/AEJexs0mpzUoJO4o1mSDWW5B0baTlAQQcH5TE4Z3XuE/YmOFqtSMVrbUFKgXAad0L9e7Yz78DI615bTzPWd6ODdlLJr7Nala2RdLc00EohsKLkKOt2/oOsnmcA9vKdiMVCNolK93dmjoXplNQpK8mU7WQhgQf4YA4/oIpzU1cNWJWSmBAEAQBAEAQBAEAQBAEAQBmAVby06VWtGrZylYrNuodesU9QRcc9zkFeXPAbqJEp4qrKC3Yc3kS0opvefJFIv1lu8foZWas+oGJ0tW0KoRQMMN3UcH9THmBgc2MFbN5r7Ld3yR8aFHCqKHe6sG6tabPUYurkhif1Nj2ser1s81io4/9Ulb9owv0bNdxq67NK9Ip0jpXTvWxEd692WUEkhRksW62IYYziTUK0XH8H+T5/0RzptytLJHJ+YWNbFaukOG6V/qFC0C1WKMV5bjyBz8UZ5zW0eaV48/3c2/8md1NTW3oH0i6St6aXTJpt4zOQ/IE7eJkgdWMfxMLedlLO+f8fozdOVyQ6P1d1VI4/Cbh6c6iy6pg3EatbVqB58yyHdu+QHKazneLhD3fv7CPNN+xrv0VVn5Ivr4WqVCjbxlkF1TPVWAfVUUoBy6yWzNVN23t3NGbXN+p2nGo41I4Bam6viDh1VtZm5uR9Z+HtAB/wB5HZ2cJJ55/wAmz9nc49b0ewexNOa2ut26jjbgzu76hBYSM8qkQqAOrkfZJY1FZSqGLZ5HZofKTU6a5kCs9ddjBg2z/p+GbK7jgdTKlgOOeUHWeRs0KihFW5EU4XbPRNJ0zTYK9ti5tUMq5GSMZ7P4P845ZnRU00is4tHmnpU6e+nVIGPGBIAwS+9t4UDaeR3WZPLAX5Cc+lUaqyv1+ixJXgj1bSalbEWxCGV1DKRzBUjIInTTurlVm+ZAgCAIAgCAIAgCAIAgCAfDkDmZj3B5R0jedXq6lPKvd6RvJ6ggONIh+QC7yPpM49aecp+7yRdppZR1I21nsR7U3Lb0jYqUKNw4OkQbRYQOo7CWz7bFE1WTS7VqzOepbeg1UobVYsGJVWO3mqnaSNoAwSDz7QF7MAc7Et726WIJWucflLYHoqLAf+paBU7c41lYz9t0s7Nhauv7IsRL8CqnWax3uxqrkCC1wGuuG5QxG1BnmeXUPZPdeFRUI2j0OFKUrvMmOltLqKujqNSuq1bNYi2WA3WbVR1yNq/LlzzIYOEqrhupG8t9Rvc5PI7pK99Q62XXOBpdQwV3dgGCZDYJ6/nG0KcI0G4pJm+FblXjFvIlejddl8XW3YOOYd/GeYjUbf5Nnrq+Gio3hFaFns6G4iqabrlO4bibLD6mD1dYznEueFvJbrepx1iFTl+cU/6K3rdbwaH4tzHGpqpW8EvwWZLFDjd14I5g8sZ65WcHKDi3ez5EuKdNOMoRte5HJqNUK/N3O7UvuF3qkm7T8Vqy9TjkrAEsEORjOMcxKm5Tuna0V++TIG5W/Zs0J1KqvGKLWhW0NVWyM4QlipFfzO4FXXHWRjMzeCneD/L+chZ8mTHQfRYtYacqarNJXTwi2WAYYDLuGC4HLO1uYcfKWKOHUnJSebI51LKLReujdNw6lrzkrnJxjLE5YgdgyTynRhHdSRWk953Z1yQwIAgCAIAgCAIAgCAIAgEX5T2ldFqCvJuBYFPsYrgH7maTdotmYq7sec9I6vT1h02mzj6lNE4Xqz/drWxOMLtXnjPInkcmcBU5yaz5K6L7kkiM8odXY2m1hX1WS0adduQSu6kbc+z8xxgY/rJ6MVGcXL+TSbbu0WjYKdKulUEmrT1gkAYUIoyT7P05/rKNt+rvvqTr8YWKz0xqiK+i6iNps6RosYe0rcuc55/qt7fZOlgoJ12yvXb3Ejf5OdFU3aovdYRVRxLmVN27cLCfWI5pzwBjmTjHaR6qrVlGmlFczkxinJ3OzpPylA0u/UXPo6zqG0tVWkTihFrrVtpIfb1EDkMer2SvNxpSyz/kkj+aILojyj6Mpua46nV2M9VlZ3UjPrrjOd5JxNK2IdaG5Y3o01Tmp9DanlH0WSAL9VkkAfkDrP8AnnJ8jHqdxbZmlbdRcNH002ntOmY5St9u/nk4btz8v9ppGvuS3CSpg/Gp+MubN/lJqXKF6lRvWr35XcvC2ajdkAjngAf1E3rKEoNSdrnP3ZQsuf8AJAdE6jUWWcV2auq9KNtJUK1TqXqtr6twAYq2eRwTOVVjTjDdSzX/ANcli282S9tDMWSo5sbGmoJC/lMyZdxgDkoOT8q8TTDwlVmo/wBv+BUe4rssF2kXT212pu2bRUwySOoc8dWSB1+1V9pnZrvwpeIl/P8ABTg95OLJ2uwMARzBGQflLad7Mhas7GybAQBAEAQBAEAQBAEAQBAIryoXOju+VZb7YP8AxI63/bZtD/qX8nkfSSfqz+zpysn+Gsz/APsTlRWf9FqX+kqzaemu+3WEittXxBgMcuLAVGFHtq7eXV7ZBLfnOKh0JMldyOmzVi1K7EYIdTsuJsONlAyteQM7suUOOrsPzip0926fJGW7nz0dprn1L1sQtdb6e2sNWxdke1XYA5C8mrAyAf29uTLFOpCMoO3N2ZrNNpnE3kj0gFvQac4usVs8TTgYV2YHG/OeY/1nsI4ij+Lb5HG8OeZx9O+RmufQafTLpzxfPb7SN1e1K+AgDMwJAGRj2ypiakakk49CalFxjZnX/Zz/AGcO1Vj9I0VKGI4SWIr2gjkSxzhU5cl6+3l21yQhunf7LtfXqi2nrS+k2B1as1VbV3A7SjEYx8swC79K+T+qfUWulRKtYzKcpzBPI8zOZVw9RybSPR4bH0I0oxk+SI7p7Sa2jQFFDJZbqdPUmMOdp3lsBNxx2nA6szaNLdpt1VkijjcRTqTXgnRUprsa17WtC7Ve23ai1vtOFrRVG79bE4GSSo7DjlzfiLdStfNLqv2aJOLu3c1V6yx71sr9RqC+2px6wIc4s3Ln1XwUYnkA56ivOai/A/L7/wAI5rxD0Esup02U5CxMrnrVx1A+whhg/MGdqSjUhbqikrxkRHQ3TmLE05QjiEFXY4GHVnCrkesQVcEA8hjs6qmErOypy5rImrU3dyLTOgQCAIAgCAIAgCAIAgCAIBz67Tiyqys9Vlbp/RlI/wCZrJXTCPJ9dpR+bZZ6qvZotUSTtAsDVK5J9gavJ/kzibzUre6ui9k43f6IjW6+ziXY2sEr88oVlBBHENh3AfqO5AufYZNCnFKOjNZO8rMlOi9LqL7ONxQgrNN4cqNq0pWwatUUjK8xhc/vz2TNOnCX4+3uaylJZoluh/KVNQu1s1PgkgH3ctuU+6Qp/wBpRlhXRqJ81fmTqe+szNtZS6xnZmQNYQqljz4hABH8Z+06LvGTdzpJxnSioqzyIrym1V66BjpL7lOmvF14rdkNmmZdj8+vCkKc9mSZYw0srHP2jSaana1ymDpuwgY1WoUbDtDa6/K6YddLYq/vSRy+XZ7bZzDf0Vq9RqNXTp6NTqdzujNYNXdYtOiX1nFg2LhlAOTnHUO2LXyBK9NayxtXczvdSLHeysMbFAVmyhI6wpX2DrnapQioL9FFt7xPeSVVqrqBa+3FtKEuxOBssZtpzyJDrz+c4u3JQ8KO6uZewKe82dt6casVPtCP+Vy5AcSpqyO833QjtE8xBKLudN3kir6bUu1WblO+kcLVVkZ30/oFyjtxtzy91x+4ToOKT/TzRApO2fMvXkL0qQx01jZOQVbIO5sZD5HvqO8j+8JZw9T/AIkNWPuR/S6Y1WjI2nb0nYoXB5jzlh+v9oUZOO0gfxIKFo4qcSSpnTR6XOqVRAEAQBAEAQBAEAQBAEAwZgHm3lcpouKFVap9RWXBHM0XkgAH2C/kfk6zlYijaq2umX8lqnO8Sq9GaTBrVvWOmus0Tk/vpYBqjz9oWvH+IzWU8m172f8A7Nv8LzraE0ulXT2MiW21WWW2IOYSsAYGeZwzoAOWdp5Dqk9ePhUrQ6kdO053ZSdTv0eoezzfeAyJUVCkICnDFZPtI5gD4nywa8N2rBJu1iR3gyydH64vstLALbVhg23IvTFdi5x15GcfVLM7KWRew6VSja2af0Tmm1NddO8YUYO5SB6xOQwK9uT/AEksZJRuiCdKdSe63n/h5/f5B6TUs1lTWaHCPdZUF41ZRcFuFlgyHmPVJI5iSUa3iPdSzK+LwboLeTujv8nOhqLNLdVoVepWKUtfYVN2qsxkI5AxXXyB2LjPb2zpqn4E1v5s5rk5rI6+i9LRXp0tuIOo1PCShDubIFSJ65A3IocljtIOFHPsklSUpStHkjSMUkSnR3R1VekHFUEWWvqjuLWEM5HDwxG4naFI/dlvbPNbYxcp1VGL5HTwdLdi5S9xZYo2oqMFQq3BQL1jBTiMTtQDAO3OeS/xOXGLlm3zLbkvZHJR0et1nGoagrqBxKS5ZAXYfmLuAPWQG24BznnlRi7h4Oa3JSs19ogqSUXdZo57+irNMyEo1RV9q49ZcZ3YVgMbMgEE42kLyAGBLONSlnkYTjPJFg6B0jX3V2PuQaex7mGSvFts3HIUN/d5cnnnmMdhMlwlO9SVVs0rSSW6kXadIrCAIAgCAIAgCAIAgCAIAgFa8ueihdpmY59RHDkdfAcDiY+a4WwY7axIK8Lq/Q3pysymeTdO/UobQC1pqW1BnHGosIcj5dn+FR85z6edRL9/RZlZRb6kf/aDqmt11tq810a0VV56m1FjBlX58jn/AOyWZVFLL2z0IoxaVzTpvK1l3ram8q+or3DB4usZs1gD9qqARk/KVKmCTd4vnbQlVWx3V+UukscU81Szg7blUba9Zz37x1kY2gkZ6vlJKVKoo2kSUsT4c96P9kvbZapam/COf0nkoYc8kN1eyZzj+MjppU52qUs19mdBqVcXhVI26HU5Zjkn1FH8dgljBzTqpIqbSouFG7fMrfkfrzVXeXtvpq2glqyFU2YIC7iDhyxQ8v2q2eU9DiYXkrHm6btck+h+i7nA1WoD+aUotSJ76HaHbD4YVfuYn1ioI5iVMZiFSpNQzkS0ob0k5Fq1JyPWwSXQ8/bvBz/zPC70pT3nzZ37JRyOWlA1A2+tu/MyOe4ltx/qeYmzbjNN5GEl7M0VabTcIDirpbSFrsrsXfVqGUBRZwzjOQASykY/d1cu9aliIqSefUoPeptr2JXQ+T7N/wC/SK+at5umGYg4K7y7bR2YAz8xEcFHe3pNsw6ztkrE1pOhqKmD11IjKpUFRjCnGR/pLsYRjyRC22SM3MCAIAgCAIAgCAIAgCAIAgHyyzAPOa2Gl1ttKciGWtflxQqoR/CFP6r85zKl6M2/0y1C00r9TVrdGlzo6BRVXrC7458W9FFY/nD8j/8ADOfRqSh+MubWi5ljdTs17XKloui2FWi3gh79ZZqbAesAU2OAf8qqf80vOsm5P9EChkr9Tg0GhxSXxzp6WqB/wh1Qj7uJLKr+aXxNVGyv0Z6SLeG7V2IXpJBWpwmGazBBQ9a4Jb+dp7QcxutuyW8snmbRbit6Ls7ncOj9NWzGoPtt0rKcMCNluRyyDz9SZliaeHlGcVe5LUq1sRTcJPkaqOgdBoqkv4RsdgGTikud23OcfpXA62x/rgTq18dNx3mznQoK9kcieUd++sPYGGc2YQACvluJAB9X1SADg+seZwZy6eLlKWbsW5UVFHdqaeFbbQc7UFdtR69qOzBU+ZV0YD5bZQ2hRjSqKUfcmoVN6OZFqOGErqqdLHsKBqQu2ttwUcdCQtleSBuHrgcuyWaLp147lRZr3I5J03dcjX024Okvt5qzaewFcnHPTOxyOonOeeM+qJQpqUZqL6snb/G5a/IqphpQWG0M5KLhVxWAFXqJyCFyPliehoRtCzOdN3ZYZOaiAIAgCAIAgCAIAgCAIAgCAMQCEv6ArfVW3WqjrZVSu0jnurZjuJ/qMY9hkcqacrs23mkVc6C1LalasU1VazVbF9X87PHZGUKfVQKRgHtPZt58rF4dwUqj5stUp7zjEj9ZqUajU6o5zTdelZ58vykpyP5ySP8AFKcYOLjTXusyVyTTZv1GjpTUV1BCU1Lam1+sjjbqrFOezmnKN6coymv+JlpKSXU39J0blrux1tfWzKC7oa722OBkYAO3nz54yD2XpRboRZDF2nJfs6ujkGXxzylWSMbd2GXlzyDgAEcv9TOTWk7Jv2LUUjdrwHUcVsrWgrVeoLyHMY63OBz/AO8nqYqpXaikRxpqmm2R+n1WlozZqkZwLOW1A1aNv2KTk8zuGAx5cuXVunUw6hTbTzZWqb0uSyOrWdI7ne58LnYFQ5G2lMt6xPItksTjkOXszKGLqutUSSJ6MfDV2QHR3TiIV1dyHc3/AEzWbOHXuVsWu36lZlLEJ7GPMZ5XKCjSWSvLoQz3pnaFN6LVUDYXpdEKdTEVMm7JwNgFhywyMsoGZUo0pzq739slnNKFj0tRO+UD6mQIAgCAIAgCAIAgCAIAgCAIAgGMQCJ6frpZQtrMhXNiMpCnIBDBWYYyVJGOvn2dYhrKDVpm8HJPIgLaKVt4iMrU2WV2eb4wxdaNgByf7vCK2cda/OU6kqMZqte9srIlW/bcOcW11oRcj2KVRa9pXdWlR3B+WSXDAHIx+kcuuQUatBb0LPPmSSjUbV/Y1afRs6ox3AbiwBYH8tizuGAUBmd2ycYH8DAGtTGwUbRWa5XMxoyOzR6Nad5BbDHdgk7UUftQftUZPL5+wADmVqkqkt5qz/XIsQhuqzPjVUqUA/Wrug7B28zu545ZA5dZEsYasoytKOXUxVg5LJkJqqHrf+7S1h6/DtOKRyCi7IQkNjkQcgc8Y55s1J06ium1/BDGEouxJaTbvQ6yila1NZ21PxFZ29UGzKKCg3Zxz689gjBypwqO7f8AYrKckLtJUmoPBvZUFbesyB9qNtDCkYJsYlVA5bQF7cYlyVGjUlZP+bEO9OMeRb+h+jq0AsAcu6gFrSC+3sU45L/AA5y5Sowpq0EQym5cyUxJTUQBAEAQBAEAQBAEAQBAEAQBAEAQDTqdOti7XGR/sfaPYZpKEZLNGU2uRE29CH9rgjsDrnH9Ric2ezIt/i7FmOJfQ0nyW042vw97Ir+rnatrkD9XXgZHUOXM9cuxoxUd2xA6jb5kT0VRuJNSAMxw6AcPYw5FSP27f/M5nEq0KterutW/wuqcYQvc+fKV66GVSSzmi5nPJQEZkAKliAQNpyFJbnz6xm5UwkKcYxXUhjWcm2S69AqyA1uTW21wli5HYy5zgjnjkZK8DDeUoswq7tZmm3oyixxRdSKrCcpZUoAcDmRnHVgdR5f1k8IRb3ZRsRNvnc6m8n1ViaQlalV9XaThhyznPaMfaRYjAqtJNOxtTrbqOvQ9EhGDueI46jjCr/hX/kkmSUMJTo8uZrOrKRJgS4RmYAgCAIAgCAIAgCAIAgCAIAgCAIAgCAYxAGJiwPlawP8AzriyvcMw9CtjcAcHIyAcH2j2RZC594mQNsWAxFgMQDMAQBAEAQBAEAQBAEAQBAEAQBAEAQBAEAQBAEAQBAEAQBAEAQBAEAQBAEAQBAEA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467544" y="3644900"/>
          <a:ext cx="6780981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Wykres" r:id="rId3" imgW="8515350" imgH="4181666" progId="MSGraph.Chart.8">
                  <p:embed followColorScheme="full"/>
                </p:oleObj>
              </mc:Choice>
              <mc:Fallback>
                <p:oleObj name="Wykres" r:id="rId3" imgW="8515350" imgH="4181666" progId="MSGraph.Chart.8">
                  <p:embed followColorScheme="full"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644900"/>
                        <a:ext cx="6780981" cy="300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88201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pl-PL" sz="4000">
                <a:solidFill>
                  <a:schemeClr val="bg1"/>
                </a:solidFill>
              </a:rPr>
              <a:t>Warsaw University of Technology</a:t>
            </a:r>
            <a:r>
              <a:rPr lang="pl-PL" altLang="pl-PL" sz="440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pl-PL" altLang="pl-PL" sz="3200">
                <a:solidFill>
                  <a:schemeClr val="bg1"/>
                </a:solidFill>
              </a:rPr>
              <a:t>University Staff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50825" y="1557338"/>
            <a:ext cx="85693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pl-PL" sz="2400" b="1" dirty="0">
                <a:latin typeface="Garamond" pitchFamily="18" charset="0"/>
              </a:rPr>
              <a:t>Total:</a:t>
            </a:r>
            <a:r>
              <a:rPr lang="pl-PL" altLang="pl-PL" sz="2400" b="1" dirty="0">
                <a:latin typeface="Garamond" pitchFamily="18" charset="0"/>
              </a:rPr>
              <a:t> </a:t>
            </a:r>
            <a:r>
              <a:rPr lang="pl-PL" altLang="pl-PL" sz="2400" b="1" dirty="0">
                <a:solidFill>
                  <a:srgbClr val="FF0000"/>
                </a:solidFill>
                <a:latin typeface="Garamond" pitchFamily="18" charset="0"/>
              </a:rPr>
              <a:t>4 975 </a:t>
            </a:r>
            <a:r>
              <a:rPr lang="en-US" altLang="pl-PL" sz="2400" b="1" dirty="0" smtClean="0">
                <a:solidFill>
                  <a:srgbClr val="FF0000"/>
                </a:solidFill>
                <a:latin typeface="Garamond" pitchFamily="18" charset="0"/>
              </a:rPr>
              <a:t>employees</a:t>
            </a:r>
          </a:p>
          <a:p>
            <a:pPr lvl="1" algn="l"/>
            <a:r>
              <a:rPr lang="en-US" altLang="pl-PL" sz="2400" b="1" dirty="0" smtClean="0">
                <a:latin typeface="Garamond" pitchFamily="18" charset="0"/>
              </a:rPr>
              <a:t>Non-academic staff:	2</a:t>
            </a:r>
            <a:r>
              <a:rPr lang="pl-PL" altLang="pl-PL" sz="2400" b="1" dirty="0" smtClean="0">
                <a:latin typeface="Garamond" pitchFamily="18" charset="0"/>
              </a:rPr>
              <a:t> 472</a:t>
            </a:r>
            <a:r>
              <a:rPr lang="en-US" altLang="pl-PL" sz="2400" b="1" dirty="0" smtClean="0">
                <a:latin typeface="Garamond" pitchFamily="18" charset="0"/>
              </a:rPr>
              <a:t> person</a:t>
            </a:r>
            <a:r>
              <a:rPr lang="pl-PL" altLang="pl-PL" sz="2400" b="1" dirty="0" smtClean="0">
                <a:latin typeface="Garamond" pitchFamily="18" charset="0"/>
              </a:rPr>
              <a:t>s (49%)</a:t>
            </a:r>
          </a:p>
          <a:p>
            <a:pPr lvl="1" algn="l"/>
            <a:r>
              <a:rPr lang="pl-PL" altLang="pl-PL" b="1" dirty="0" smtClean="0">
                <a:latin typeface="Garamond" pitchFamily="18" charset="0"/>
              </a:rPr>
              <a:t>(</a:t>
            </a:r>
            <a:r>
              <a:rPr lang="pl-PL" altLang="pl-PL" b="1" dirty="0" err="1">
                <a:latin typeface="Garamond" pitchFamily="18" charset="0"/>
              </a:rPr>
              <a:t>lab-technicians</a:t>
            </a:r>
            <a:r>
              <a:rPr lang="pl-PL" altLang="pl-PL" b="1" dirty="0">
                <a:latin typeface="Garamond" pitchFamily="18" charset="0"/>
              </a:rPr>
              <a:t>, </a:t>
            </a:r>
            <a:r>
              <a:rPr lang="pl-PL" altLang="pl-PL" b="1" dirty="0" err="1">
                <a:latin typeface="Garamond" pitchFamily="18" charset="0"/>
              </a:rPr>
              <a:t>supporting</a:t>
            </a:r>
            <a:r>
              <a:rPr lang="pl-PL" altLang="pl-PL" b="1" dirty="0">
                <a:latin typeface="Garamond" pitchFamily="18" charset="0"/>
              </a:rPr>
              <a:t> </a:t>
            </a:r>
            <a:r>
              <a:rPr lang="pl-PL" altLang="pl-PL" b="1" dirty="0" err="1">
                <a:latin typeface="Garamond" pitchFamily="18" charset="0"/>
              </a:rPr>
              <a:t>staff</a:t>
            </a:r>
            <a:r>
              <a:rPr lang="pl-PL" altLang="pl-PL" b="1" dirty="0">
                <a:latin typeface="Garamond" pitchFamily="18" charset="0"/>
              </a:rPr>
              <a:t>, </a:t>
            </a:r>
            <a:r>
              <a:rPr lang="pl-PL" altLang="pl-PL" b="1" dirty="0" err="1">
                <a:latin typeface="Garamond" pitchFamily="18" charset="0"/>
              </a:rPr>
              <a:t>library</a:t>
            </a:r>
            <a:r>
              <a:rPr lang="pl-PL" altLang="pl-PL" b="1" dirty="0">
                <a:latin typeface="Garamond" pitchFamily="18" charset="0"/>
              </a:rPr>
              <a:t> </a:t>
            </a:r>
            <a:r>
              <a:rPr lang="pl-PL" altLang="pl-PL" b="1" dirty="0" err="1">
                <a:latin typeface="Garamond" pitchFamily="18" charset="0"/>
              </a:rPr>
              <a:t>staff</a:t>
            </a:r>
            <a:r>
              <a:rPr lang="pl-PL" altLang="pl-PL" b="1" dirty="0">
                <a:latin typeface="Garamond" pitchFamily="18" charset="0"/>
              </a:rPr>
              <a:t>, </a:t>
            </a:r>
            <a:r>
              <a:rPr lang="pl-PL" altLang="pl-PL" b="1" dirty="0" err="1">
                <a:latin typeface="Garamond" pitchFamily="18" charset="0"/>
              </a:rPr>
              <a:t>administration</a:t>
            </a:r>
            <a:r>
              <a:rPr lang="pl-PL" altLang="pl-PL" b="1" dirty="0">
                <a:latin typeface="Garamond" pitchFamily="18" charset="0"/>
              </a:rPr>
              <a:t>, etc.)</a:t>
            </a:r>
            <a:endParaRPr lang="en-US" altLang="pl-PL" b="1" dirty="0">
              <a:latin typeface="Garamond" pitchFamily="18" charset="0"/>
            </a:endParaRPr>
          </a:p>
          <a:p>
            <a:pPr lvl="1" algn="l"/>
            <a:endParaRPr lang="pl-PL" altLang="pl-PL" b="1" dirty="0">
              <a:latin typeface="Garamond" pitchFamily="18" charset="0"/>
            </a:endParaRPr>
          </a:p>
          <a:p>
            <a:pPr lvl="1" algn="l"/>
            <a:r>
              <a:rPr lang="en-US" altLang="pl-PL" sz="2400" b="1" dirty="0">
                <a:latin typeface="Garamond" pitchFamily="18" charset="0"/>
              </a:rPr>
              <a:t>Academic staff</a:t>
            </a:r>
            <a:r>
              <a:rPr lang="pl-PL" altLang="pl-PL" sz="2400" b="1" dirty="0" smtClean="0">
                <a:latin typeface="Garamond" pitchFamily="18" charset="0"/>
              </a:rPr>
              <a:t>:</a:t>
            </a:r>
            <a:r>
              <a:rPr lang="en-US" altLang="pl-PL" sz="2400" b="1" dirty="0" smtClean="0">
                <a:latin typeface="Garamond" pitchFamily="18" charset="0"/>
              </a:rPr>
              <a:t>		2</a:t>
            </a:r>
            <a:r>
              <a:rPr lang="pl-PL" altLang="pl-PL" sz="2400" b="1" dirty="0" smtClean="0">
                <a:latin typeface="Garamond" pitchFamily="18" charset="0"/>
              </a:rPr>
              <a:t> </a:t>
            </a:r>
            <a:r>
              <a:rPr lang="pl-PL" altLang="pl-PL" sz="2400" b="1" dirty="0">
                <a:latin typeface="Garamond" pitchFamily="18" charset="0"/>
              </a:rPr>
              <a:t>503</a:t>
            </a:r>
            <a:r>
              <a:rPr lang="en-US" altLang="pl-PL" sz="2400" b="1" dirty="0">
                <a:latin typeface="Garamond" pitchFamily="18" charset="0"/>
              </a:rPr>
              <a:t> person</a:t>
            </a:r>
            <a:r>
              <a:rPr lang="pl-PL" altLang="pl-PL" sz="2400" b="1" dirty="0">
                <a:latin typeface="Garamond" pitchFamily="18" charset="0"/>
              </a:rPr>
              <a:t>s</a:t>
            </a:r>
            <a:r>
              <a:rPr lang="en-US" altLang="pl-PL" sz="2400" b="1" dirty="0">
                <a:latin typeface="Garamond" pitchFamily="18" charset="0"/>
              </a:rPr>
              <a:t> (5</a:t>
            </a:r>
            <a:r>
              <a:rPr lang="pl-PL" altLang="pl-PL" sz="2400" b="1" dirty="0">
                <a:latin typeface="Garamond" pitchFamily="18" charset="0"/>
              </a:rPr>
              <a:t>1</a:t>
            </a:r>
            <a:r>
              <a:rPr lang="en-US" altLang="pl-PL" sz="2400" b="1" dirty="0">
                <a:latin typeface="Garamond" pitchFamily="18" charset="0"/>
              </a:rPr>
              <a:t>%)</a:t>
            </a:r>
            <a:endParaRPr lang="pl-PL" altLang="pl-PL" sz="2400" b="1" dirty="0">
              <a:latin typeface="Garamond" pitchFamily="18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11188" y="3438525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000" b="1">
                <a:latin typeface="Garamond" pitchFamily="18" charset="0"/>
              </a:rPr>
              <a:t>Academic Staff in Percentages:</a:t>
            </a:r>
          </a:p>
        </p:txBody>
      </p:sp>
      <p:sp>
        <p:nvSpPr>
          <p:cNvPr id="15366" name="Symbol zastępczy numeru slajdu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C49BA0-0064-428C-B684-52B65C62DC13}" type="slidenum">
              <a:rPr lang="pl-PL" altLang="pl-PL" sz="1200">
                <a:latin typeface="Arial Black" pitchFamily="34" charset="0"/>
              </a:rPr>
              <a:pPr algn="r"/>
              <a:t>10</a:t>
            </a:fld>
            <a:endParaRPr lang="pl-PL" altLang="pl-PL" sz="1200">
              <a:latin typeface="Arial Black" pitchFamily="34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268656-89DF-4A9D-94EC-31C92EF22B08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pl-PL" sz="4000" smtClean="0"/>
              <a:t>Warsaw University of Technology</a:t>
            </a: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z="3200" smtClean="0"/>
              <a:t>Students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628775"/>
            <a:ext cx="5256212" cy="2160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l-PL" sz="2200" b="1" smtClean="0">
                <a:solidFill>
                  <a:schemeClr val="tx1"/>
                </a:solidFill>
                <a:latin typeface="Garamond" pitchFamily="18" charset="0"/>
              </a:rPr>
              <a:t>Total number of students</a:t>
            </a:r>
            <a:r>
              <a:rPr lang="pl-PL" altLang="pl-PL" sz="2200" b="1" smtClean="0">
                <a:solidFill>
                  <a:schemeClr val="tx1"/>
                </a:solidFill>
                <a:latin typeface="Garamond" pitchFamily="18" charset="0"/>
              </a:rPr>
              <a:t>  36 859</a:t>
            </a:r>
            <a:endParaRPr lang="en-US" altLang="pl-PL" sz="2200" b="1" smtClean="0">
              <a:solidFill>
                <a:srgbClr val="FF3300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pl-PL" sz="2200" smtClean="0">
                <a:solidFill>
                  <a:schemeClr val="tx1"/>
                </a:solidFill>
                <a:latin typeface="Garamond" pitchFamily="18" charset="0"/>
              </a:rPr>
              <a:t>Full time stud</a:t>
            </a:r>
            <a:r>
              <a:rPr lang="pl-PL" altLang="pl-PL" sz="2200" smtClean="0">
                <a:solidFill>
                  <a:schemeClr val="tx1"/>
                </a:solidFill>
                <a:latin typeface="Garamond" pitchFamily="18" charset="0"/>
              </a:rPr>
              <a:t>ents	           25 930</a:t>
            </a:r>
            <a:endParaRPr lang="en-US" altLang="pl-PL" sz="220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pl-PL" sz="2200" smtClean="0">
                <a:solidFill>
                  <a:schemeClr val="tx1"/>
                </a:solidFill>
                <a:latin typeface="Garamond" pitchFamily="18" charset="0"/>
              </a:rPr>
              <a:t>Extramural stud</a:t>
            </a:r>
            <a:r>
              <a:rPr lang="pl-PL" altLang="pl-PL" sz="2200" smtClean="0">
                <a:solidFill>
                  <a:schemeClr val="tx1"/>
                </a:solidFill>
                <a:latin typeface="Garamond" pitchFamily="18" charset="0"/>
              </a:rPr>
              <a:t>ents		8 100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200" smtClean="0">
                <a:solidFill>
                  <a:schemeClr val="tx1"/>
                </a:solidFill>
                <a:latin typeface="Garamond" pitchFamily="18" charset="0"/>
              </a:rPr>
              <a:t>Postdiploma students		1 650</a:t>
            </a:r>
            <a:endParaRPr lang="en-US" altLang="pl-PL" sz="220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2200" smtClean="0">
                <a:solidFill>
                  <a:schemeClr val="tx1"/>
                </a:solidFill>
                <a:latin typeface="Garamond" pitchFamily="18" charset="0"/>
              </a:rPr>
              <a:t>PhD students		1 179</a:t>
            </a:r>
            <a:endParaRPr lang="en-US" altLang="pl-PL" sz="220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795963" y="2708275"/>
            <a:ext cx="3095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pl-PL" sz="2200" b="1">
                <a:latin typeface="Garamond" pitchFamily="18" charset="0"/>
              </a:rPr>
              <a:t>Annual recruitment</a:t>
            </a:r>
            <a:r>
              <a:rPr lang="pl-PL" altLang="pl-PL" sz="2200" b="1">
                <a:latin typeface="Garamond" pitchFamily="18" charset="0"/>
              </a:rPr>
              <a:t/>
            </a:r>
            <a:br>
              <a:rPr lang="pl-PL" altLang="pl-PL" sz="2200" b="1">
                <a:latin typeface="Garamond" pitchFamily="18" charset="0"/>
              </a:rPr>
            </a:br>
            <a:r>
              <a:rPr lang="en-US" altLang="pl-PL" sz="2200" b="1">
                <a:latin typeface="Garamond" pitchFamily="18" charset="0"/>
              </a:rPr>
              <a:t>of students: </a:t>
            </a:r>
            <a:r>
              <a:rPr lang="pl-PL" altLang="pl-PL" sz="2200" b="1">
                <a:latin typeface="Garamond" pitchFamily="18" charset="0"/>
              </a:rPr>
              <a:t>appr. </a:t>
            </a:r>
            <a:r>
              <a:rPr lang="pl-PL" altLang="pl-PL" sz="2200" b="1">
                <a:solidFill>
                  <a:srgbClr val="FF3300"/>
                </a:solidFill>
                <a:latin typeface="Garamond" pitchFamily="18" charset="0"/>
              </a:rPr>
              <a:t>8 000</a:t>
            </a:r>
          </a:p>
        </p:txBody>
      </p:sp>
      <p:pic>
        <p:nvPicPr>
          <p:cNvPr id="16389" name="Picture 9" descr="students-curren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3917950"/>
            <a:ext cx="4105275" cy="2816225"/>
          </a:xfrm>
          <a:noFill/>
        </p:spPr>
      </p:pic>
      <p:sp>
        <p:nvSpPr>
          <p:cNvPr id="16390" name="Symbol zastępczy numeru slajdu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5378C94-65AC-49C4-B082-C641EEDFEDD5}" type="slidenum">
              <a:rPr lang="pl-PL" altLang="pl-PL" smtClean="0"/>
              <a:pPr/>
              <a:t>11</a:t>
            </a:fld>
            <a:endParaRPr lang="pl-PL" altLang="pl-PL" smtClean="0"/>
          </a:p>
        </p:txBody>
      </p:sp>
      <p:graphicFrame>
        <p:nvGraphicFramePr>
          <p:cNvPr id="16391" name="Object 3"/>
          <p:cNvGraphicFramePr>
            <a:graphicFrameLocks noChangeAspect="1"/>
          </p:cNvGraphicFramePr>
          <p:nvPr/>
        </p:nvGraphicFramePr>
        <p:xfrm>
          <a:off x="3707904" y="3933825"/>
          <a:ext cx="5293221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Wykres" r:id="rId4" imgW="8505825" imgH="4171950" progId="MSGraph.Chart.8">
                  <p:embed followColorScheme="full"/>
                </p:oleObj>
              </mc:Choice>
              <mc:Fallback>
                <p:oleObj name="Wykres" r:id="rId4" imgW="8505825" imgH="4171950" progId="MSGraph.Chart.8">
                  <p:embed followColorScheme="full"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933825"/>
                        <a:ext cx="5293221" cy="252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036050" cy="1371600"/>
          </a:xfrm>
        </p:spPr>
        <p:txBody>
          <a:bodyPr/>
          <a:lstStyle/>
          <a:p>
            <a:r>
              <a:rPr lang="pl-PL" altLang="pl-PL" sz="4000" smtClean="0"/>
              <a:t>Warsaw University of Technology</a:t>
            </a: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z="3200" smtClean="0"/>
              <a:t>Fields of studies (programmes in Polish)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42792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Administration						</a:t>
            </a: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Architecture and Urban Development				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Automatics and Robotics					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Aviation and Space Technology				</a:t>
            </a: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Biomedical Engineering	</a:t>
            </a: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		</a:t>
            </a: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Biotechnology						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Chemical and Process Engineering				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Chemical Technology					</a:t>
            </a: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Civil </a:t>
            </a: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Engineering</a:t>
            </a:r>
            <a:endParaRPr lang="pl-PL" sz="11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11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1100" dirty="0" smtClean="0">
                <a:solidFill>
                  <a:schemeClr val="tx1"/>
                </a:solidFill>
                <a:latin typeface="+mj-lt"/>
              </a:rPr>
              <a:t>Construction</a:t>
            </a:r>
            <a:r>
              <a:rPr lang="en-US" sz="1100" dirty="0">
                <a:solidFill>
                  <a:schemeClr val="tx1"/>
                </a:solidFill>
                <a:latin typeface="+mj-lt"/>
              </a:rPr>
              <a:t>						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Economic</a:t>
            </a:r>
            <a:r>
              <a:rPr lang="pl-PL" sz="1100" dirty="0" smtClean="0">
                <a:solidFill>
                  <a:schemeClr val="tx1"/>
                </a:solidFill>
                <a:latin typeface="+mj-lt"/>
              </a:rPr>
              <a:t>s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11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1100" dirty="0" err="1" smtClean="0">
                <a:solidFill>
                  <a:schemeClr val="tx1"/>
                </a:solidFill>
                <a:latin typeface="+mj-lt"/>
              </a:rPr>
              <a:t>Electrical</a:t>
            </a:r>
            <a:r>
              <a:rPr lang="pl-PL" sz="1100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pl-PL" sz="1100" dirty="0" err="1" smtClean="0">
                <a:solidFill>
                  <a:schemeClr val="tx1"/>
                </a:solidFill>
                <a:latin typeface="+mj-lt"/>
              </a:rPr>
              <a:t>Hybrid</a:t>
            </a:r>
            <a:r>
              <a:rPr lang="pl-PL" sz="11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pl-PL" sz="1100" dirty="0" err="1" smtClean="0">
                <a:solidFill>
                  <a:schemeClr val="tx1"/>
                </a:solidFill>
                <a:latin typeface="+mj-lt"/>
              </a:rPr>
              <a:t>Vehicles</a:t>
            </a:r>
            <a:r>
              <a:rPr lang="pl-PL" sz="1100" dirty="0" smtClean="0">
                <a:solidFill>
                  <a:schemeClr val="tx1"/>
                </a:solidFill>
                <a:latin typeface="+mj-lt"/>
              </a:rPr>
              <a:t> Engineering</a:t>
            </a: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Electrical Technology					</a:t>
            </a: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Electronics</a:t>
            </a:r>
            <a:endParaRPr lang="pl-PL" sz="1100" dirty="0" smtClean="0">
              <a:solidFill>
                <a:schemeClr val="tx1"/>
              </a:solidFill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 </a:t>
            </a:r>
            <a:endParaRPr lang="pl-PL" sz="11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Environmental Engineering</a:t>
            </a:r>
            <a:endParaRPr lang="pl-PL" sz="11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Environment </a:t>
            </a:r>
            <a:r>
              <a:rPr lang="en-US" sz="1100" dirty="0">
                <a:solidFill>
                  <a:schemeClr val="tx1"/>
                </a:solidFill>
              </a:rPr>
              <a:t>Protection 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11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</a:rPr>
              <a:t>Geodesy and </a:t>
            </a:r>
            <a:r>
              <a:rPr lang="en-US" sz="1100" dirty="0" smtClean="0">
                <a:solidFill>
                  <a:schemeClr val="tx1"/>
                </a:solidFill>
              </a:rPr>
              <a:t>Cartography</a:t>
            </a:r>
            <a:endParaRPr lang="pl-PL" b="1" dirty="0">
              <a:solidFill>
                <a:srgbClr val="002060"/>
              </a:solidFill>
            </a:endParaRPr>
          </a:p>
          <a:p>
            <a:pPr>
              <a:defRPr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55165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l-PL" sz="11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Information Technology 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Management and Production Engineering 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Management 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Materials Engineering 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Mathematics 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Mechanics and Machines Construction 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Mechatronics</a:t>
            </a:r>
            <a:endParaRPr lang="pl-PL" sz="11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11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1100" dirty="0" err="1" smtClean="0">
                <a:solidFill>
                  <a:schemeClr val="tx1"/>
                </a:solidFill>
                <a:latin typeface="+mj-lt"/>
              </a:rPr>
              <a:t>National</a:t>
            </a:r>
            <a:r>
              <a:rPr lang="pl-PL" sz="1100" dirty="0" smtClean="0">
                <a:solidFill>
                  <a:schemeClr val="tx1"/>
                </a:solidFill>
                <a:latin typeface="+mj-lt"/>
              </a:rPr>
              <a:t> Security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Papermaking </a:t>
            </a:r>
            <a:r>
              <a:rPr lang="en-US" sz="1100" dirty="0">
                <a:solidFill>
                  <a:schemeClr val="tx1"/>
                </a:solidFill>
                <a:latin typeface="+mj-lt"/>
              </a:rPr>
              <a:t>Technology and </a:t>
            </a: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Typography</a:t>
            </a:r>
            <a:endParaRPr lang="pl-PL" sz="11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11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1100" dirty="0" err="1" smtClean="0">
                <a:solidFill>
                  <a:schemeClr val="tx1"/>
                </a:solidFill>
                <a:latin typeface="+mj-lt"/>
              </a:rPr>
              <a:t>Photonics</a:t>
            </a: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Power Engineering 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Space Management 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Technical Physics </a:t>
            </a:r>
            <a:endParaRPr lang="pl-PL" sz="1100" dirty="0" smtClean="0">
              <a:solidFill>
                <a:schemeClr val="tx1"/>
              </a:solidFill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l-PL" sz="11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1100" dirty="0" smtClean="0">
                <a:solidFill>
                  <a:schemeClr val="tx1"/>
                </a:solidFill>
                <a:latin typeface="+mj-lt"/>
              </a:rPr>
              <a:t>Technical-IT </a:t>
            </a:r>
            <a:r>
              <a:rPr lang="pl-PL" sz="1100" dirty="0" err="1" smtClean="0">
                <a:solidFill>
                  <a:schemeClr val="tx1"/>
                </a:solidFill>
                <a:latin typeface="+mj-lt"/>
              </a:rPr>
              <a:t>Education</a:t>
            </a:r>
            <a:endParaRPr lang="pl-PL" sz="11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l-PL" sz="11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1100" dirty="0" err="1" smtClean="0">
                <a:solidFill>
                  <a:schemeClr val="tx1"/>
                </a:solidFill>
                <a:latin typeface="+mj-lt"/>
              </a:rPr>
              <a:t>Telecommunications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pl-PL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Transport</a:t>
            </a:r>
            <a:endParaRPr lang="pl-PL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413" name="Symbol zastępczy numeru slajd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72277E8-4973-43C6-ABBA-4DCE3BFD84C6}" type="slidenum">
              <a:rPr lang="pl-PL" altLang="pl-PL" smtClean="0"/>
              <a:pPr/>
              <a:t>12</a:t>
            </a:fld>
            <a:endParaRPr lang="pl-PL" altLang="pl-PL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pl-PL" sz="4000" smtClean="0"/>
              <a:t>Warsaw University of Technology</a:t>
            </a:r>
            <a:r>
              <a:rPr lang="en-US" altLang="pl-PL" smtClean="0"/>
              <a:t/>
            </a:r>
            <a:br>
              <a:rPr lang="en-US" altLang="pl-PL" smtClean="0"/>
            </a:br>
            <a:r>
              <a:rPr lang="pl-PL" altLang="pl-PL" sz="3200" smtClean="0"/>
              <a:t>Studies</a:t>
            </a:r>
            <a:r>
              <a:rPr lang="en-US" altLang="pl-PL" sz="3200" smtClean="0"/>
              <a:t> in English</a:t>
            </a:r>
            <a:endParaRPr lang="pl-PL" altLang="pl-PL" sz="32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85225" cy="3960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000" b="1" dirty="0" err="1" smtClean="0">
                <a:solidFill>
                  <a:schemeClr val="tx1"/>
                </a:solidFill>
                <a:latin typeface="Garamond" pitchFamily="18" charset="0"/>
              </a:rPr>
              <a:t>Studies</a:t>
            </a:r>
            <a:r>
              <a:rPr lang="pl-PL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b="1" dirty="0" err="1" smtClean="0">
                <a:solidFill>
                  <a:schemeClr val="tx1"/>
                </a:solidFill>
                <a:latin typeface="Garamond" pitchFamily="18" charset="0"/>
              </a:rPr>
              <a:t>in</a:t>
            </a:r>
            <a:r>
              <a:rPr lang="pl-PL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b="1" dirty="0" err="1" smtClean="0">
                <a:solidFill>
                  <a:schemeClr val="tx1"/>
                </a:solidFill>
                <a:latin typeface="Garamond" pitchFamily="18" charset="0"/>
              </a:rPr>
              <a:t>English</a:t>
            </a:r>
            <a:r>
              <a:rPr lang="pl-PL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b="1" dirty="0" err="1" smtClean="0">
                <a:solidFill>
                  <a:schemeClr val="tx1"/>
                </a:solidFill>
                <a:latin typeface="Garamond" pitchFamily="18" charset="0"/>
              </a:rPr>
              <a:t>are</a:t>
            </a:r>
            <a:r>
              <a:rPr lang="pl-PL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b="1" dirty="0" err="1" smtClean="0">
                <a:solidFill>
                  <a:schemeClr val="tx1"/>
                </a:solidFill>
                <a:latin typeface="Garamond" pitchFamily="18" charset="0"/>
              </a:rPr>
              <a:t>being</a:t>
            </a:r>
            <a:r>
              <a:rPr lang="pl-PL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b="1" dirty="0" err="1" smtClean="0">
                <a:solidFill>
                  <a:schemeClr val="tx1"/>
                </a:solidFill>
                <a:latin typeface="Garamond" pitchFamily="18" charset="0"/>
              </a:rPr>
              <a:t>currently</a:t>
            </a:r>
            <a:r>
              <a:rPr lang="pl-PL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b="1" dirty="0" err="1" smtClean="0">
                <a:solidFill>
                  <a:schemeClr val="tx1"/>
                </a:solidFill>
                <a:latin typeface="Garamond" pitchFamily="18" charset="0"/>
              </a:rPr>
              <a:t>offered</a:t>
            </a:r>
            <a:r>
              <a:rPr lang="pl-PL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b="1" dirty="0" err="1" smtClean="0">
                <a:solidFill>
                  <a:schemeClr val="tx1"/>
                </a:solidFill>
                <a:latin typeface="Garamond" pitchFamily="18" charset="0"/>
              </a:rPr>
              <a:t>at</a:t>
            </a:r>
            <a:r>
              <a:rPr lang="pl-PL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 11 </a:t>
            </a:r>
            <a:r>
              <a:rPr lang="pl-PL" altLang="pl-PL" sz="2000" b="1" dirty="0" err="1" smtClean="0">
                <a:solidFill>
                  <a:schemeClr val="tx1"/>
                </a:solidFill>
                <a:latin typeface="Garamond" pitchFamily="18" charset="0"/>
              </a:rPr>
              <a:t>Faculties</a:t>
            </a:r>
            <a:r>
              <a:rPr lang="pl-PL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pl-PL" altLang="pl-PL" sz="10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Architecture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 –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M.Sc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Chemistry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 –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M.Sc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., EM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M.Sc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Civil Engineering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 –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B.Sc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r>
              <a:rPr lang="en-GB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&amp;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M.Sc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Electronics and Information Technology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 –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B.Sc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 &amp;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M.Sc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r>
              <a:rPr lang="en-GB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Electrical Engineering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 –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B.Sc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r>
              <a:rPr lang="en-GB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&amp;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M.Sc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Environmental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 Engineering –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B.Sc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 &amp;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M.Sc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Management –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M.Sc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endParaRPr lang="en-GB" altLang="pl-PL" sz="18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Power and Aeronautical Engineering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 –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B.Sc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 &amp;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M.Sc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., EM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M.Sc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r>
              <a:rPr lang="en-GB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Mathematics and Information Science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 –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B.Sc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 &amp;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M.Sc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Production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 Engineering –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M.Sc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Mechatronics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 –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B.Sc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 &amp;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M.Sc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., EM </a:t>
            </a:r>
            <a:r>
              <a:rPr lang="pl-PL" altLang="pl-PL" sz="1800" b="1" dirty="0" err="1" smtClean="0">
                <a:solidFill>
                  <a:schemeClr val="tx1"/>
                </a:solidFill>
                <a:latin typeface="Garamond" pitchFamily="18" charset="0"/>
              </a:rPr>
              <a:t>M.Sc</a:t>
            </a:r>
            <a:r>
              <a:rPr lang="pl-PL" altLang="pl-PL" sz="1800" b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5516563"/>
            <a:ext cx="6905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5661025"/>
            <a:ext cx="754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5876925"/>
            <a:ext cx="817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6092825"/>
            <a:ext cx="817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6354763"/>
            <a:ext cx="8175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5373688"/>
            <a:ext cx="8175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725" y="5589588"/>
            <a:ext cx="7762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5963" y="5876925"/>
            <a:ext cx="7762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7763" y="6092825"/>
            <a:ext cx="817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59563" y="6354763"/>
            <a:ext cx="8175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288" y="2205038"/>
            <a:ext cx="125888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Symbol zastępczy numeru slajdu 1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26DA645-903E-489E-A87C-F79E5644BB48}" type="slidenum">
              <a:rPr lang="pl-PL" altLang="pl-PL" smtClean="0"/>
              <a:pPr/>
              <a:t>13</a:t>
            </a:fld>
            <a:endParaRPr lang="pl-PL" altLang="pl-PL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93175" cy="1371600"/>
          </a:xfrm>
        </p:spPr>
        <p:txBody>
          <a:bodyPr/>
          <a:lstStyle/>
          <a:p>
            <a:r>
              <a:rPr lang="en-US" altLang="pl-PL" sz="4000" dirty="0" smtClean="0"/>
              <a:t>Warsaw University of Technology</a:t>
            </a:r>
            <a:r>
              <a:rPr lang="pl-PL" altLang="pl-PL" sz="5400" dirty="0" smtClean="0"/>
              <a:t/>
            </a:r>
            <a:br>
              <a:rPr lang="pl-PL" altLang="pl-PL" sz="5400" dirty="0" smtClean="0"/>
            </a:br>
            <a:r>
              <a:rPr lang="pl-PL" altLang="pl-PL" sz="3200" dirty="0" smtClean="0"/>
              <a:t>International </a:t>
            </a:r>
            <a:r>
              <a:rPr lang="pl-PL" altLang="pl-PL" sz="3200" dirty="0" err="1" smtClean="0"/>
              <a:t>students</a:t>
            </a:r>
            <a:r>
              <a:rPr lang="pl-PL" altLang="pl-PL" sz="3200" dirty="0" smtClean="0"/>
              <a:t> 2013/2014</a:t>
            </a:r>
            <a:endParaRPr lang="en-US" altLang="pl-PL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12875"/>
            <a:ext cx="8964612" cy="54451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l-PL" sz="2400" b="1" dirty="0" err="1" smtClean="0">
                <a:solidFill>
                  <a:schemeClr val="tx1"/>
                </a:solidFill>
                <a:latin typeface="Garamond" pitchFamily="18" charset="0"/>
              </a:rPr>
              <a:t>Regular</a:t>
            </a:r>
            <a:r>
              <a:rPr lang="pl-PL" sz="24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Garamond" pitchFamily="18" charset="0"/>
              </a:rPr>
              <a:t>international</a:t>
            </a:r>
            <a:r>
              <a:rPr lang="pl-PL" sz="24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Garamond" pitchFamily="18" charset="0"/>
              </a:rPr>
              <a:t>students</a:t>
            </a:r>
            <a:r>
              <a:rPr lang="pl-PL" sz="2400" b="1" dirty="0" smtClean="0">
                <a:solidFill>
                  <a:schemeClr val="tx1"/>
                </a:solidFill>
                <a:latin typeface="Garamond" pitchFamily="18" charset="0"/>
              </a:rPr>
              <a:t> 	       ~  </a:t>
            </a:r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921</a:t>
            </a:r>
            <a:r>
              <a:rPr lang="pl-PL" sz="24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   </a:t>
            </a:r>
          </a:p>
          <a:p>
            <a:pPr lvl="1">
              <a:lnSpc>
                <a:spcPct val="90000"/>
              </a:lnSpc>
              <a:defRPr/>
            </a:pPr>
            <a:r>
              <a:rPr lang="pl-PL" sz="2000" dirty="0" err="1" smtClean="0">
                <a:solidFill>
                  <a:schemeClr val="tx1"/>
                </a:solidFill>
                <a:latin typeface="Garamond" pitchFamily="18" charset="0"/>
              </a:rPr>
              <a:t>studies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 in </a:t>
            </a:r>
            <a:r>
              <a:rPr lang="pl-PL" sz="2000" dirty="0" err="1" smtClean="0">
                <a:solidFill>
                  <a:schemeClr val="tx1"/>
                </a:solidFill>
                <a:latin typeface="Garamond" pitchFamily="18" charset="0"/>
              </a:rPr>
              <a:t>Polish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   (</a:t>
            </a: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~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30%)</a:t>
            </a:r>
          </a:p>
          <a:p>
            <a:pPr lvl="1">
              <a:lnSpc>
                <a:spcPct val="90000"/>
              </a:lnSpc>
              <a:defRPr/>
            </a:pPr>
            <a:r>
              <a:rPr lang="pl-PL" sz="2000" dirty="0" err="1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studies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in English (</a:t>
            </a: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~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70%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</a:p>
          <a:p>
            <a:pPr>
              <a:lnSpc>
                <a:spcPct val="90000"/>
              </a:lnSpc>
              <a:tabLst>
                <a:tab pos="5118100" algn="l"/>
              </a:tabLst>
              <a:defRPr/>
            </a:pP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Erasmus </a:t>
            </a:r>
            <a:r>
              <a:rPr lang="pl-PL" sz="2400" dirty="0" err="1" smtClean="0">
                <a:solidFill>
                  <a:schemeClr val="tx1"/>
                </a:solidFill>
                <a:latin typeface="Garamond" pitchFamily="18" charset="0"/>
              </a:rPr>
              <a:t>Mundus</a:t>
            </a: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 	~  </a:t>
            </a:r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62</a:t>
            </a:r>
          </a:p>
          <a:p>
            <a:pPr>
              <a:lnSpc>
                <a:spcPct val="90000"/>
              </a:lnSpc>
              <a:defRPr/>
            </a:pP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LLP Erasmus (</a:t>
            </a:r>
            <a:r>
              <a:rPr lang="pl-PL" sz="2400" dirty="0" err="1" smtClean="0">
                <a:solidFill>
                  <a:schemeClr val="tx1"/>
                </a:solidFill>
                <a:latin typeface="Garamond" pitchFamily="18" charset="0"/>
              </a:rPr>
              <a:t>European</a:t>
            </a: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Garamond" pitchFamily="18" charset="0"/>
              </a:rPr>
              <a:t>students</a:t>
            </a: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) 	       ~  </a:t>
            </a:r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311</a:t>
            </a:r>
          </a:p>
          <a:p>
            <a:pPr>
              <a:lnSpc>
                <a:spcPct val="90000"/>
              </a:lnSpc>
              <a:defRPr/>
            </a:pP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ATHENS (</a:t>
            </a:r>
            <a:r>
              <a:rPr lang="pl-PL" sz="2400" dirty="0" err="1" smtClean="0">
                <a:solidFill>
                  <a:schemeClr val="tx1"/>
                </a:solidFill>
                <a:latin typeface="Garamond" pitchFamily="18" charset="0"/>
              </a:rPr>
              <a:t>short</a:t>
            </a: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 term </a:t>
            </a:r>
            <a:r>
              <a:rPr lang="pl-PL" sz="2400" dirty="0" err="1" smtClean="0">
                <a:solidFill>
                  <a:schemeClr val="tx1"/>
                </a:solidFill>
                <a:latin typeface="Garamond" pitchFamily="18" charset="0"/>
              </a:rPr>
              <a:t>courses</a:t>
            </a: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) 	       ~  </a:t>
            </a:r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101</a:t>
            </a:r>
          </a:p>
          <a:p>
            <a:pPr>
              <a:lnSpc>
                <a:spcPct val="90000"/>
              </a:lnSpc>
              <a:defRPr/>
            </a:pPr>
            <a:r>
              <a:rPr lang="pl-PL" sz="2400" dirty="0" err="1" smtClean="0">
                <a:solidFill>
                  <a:schemeClr val="tx1"/>
                </a:solidFill>
                <a:latin typeface="Garamond" pitchFamily="18" charset="0"/>
              </a:rPr>
              <a:t>Other</a:t>
            </a: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Garamond" pitchFamily="18" charset="0"/>
              </a:rPr>
              <a:t>programs</a:t>
            </a: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 and </a:t>
            </a:r>
            <a:r>
              <a:rPr lang="pl-PL" sz="2400" dirty="0" err="1" smtClean="0">
                <a:solidFill>
                  <a:schemeClr val="tx1"/>
                </a:solidFill>
                <a:latin typeface="Garamond" pitchFamily="18" charset="0"/>
              </a:rPr>
              <a:t>bilateral</a:t>
            </a: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 exchange  ~	 </a:t>
            </a:r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30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Garamond" pitchFamily="18" charset="0"/>
              </a:rPr>
              <a:t>    </a:t>
            </a:r>
            <a:r>
              <a:rPr lang="pl-PL" sz="2400" b="1" dirty="0" err="1" smtClean="0">
                <a:solidFill>
                  <a:srgbClr val="FF0000"/>
                </a:solidFill>
                <a:latin typeface="Garamond" pitchFamily="18" charset="0"/>
              </a:rPr>
              <a:t>All</a:t>
            </a:r>
            <a:r>
              <a:rPr lang="pl-PL" sz="24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pl-PL" sz="2400" b="1" dirty="0" err="1" smtClean="0">
                <a:solidFill>
                  <a:srgbClr val="FF0000"/>
                </a:solidFill>
                <a:latin typeface="Garamond" pitchFamily="18" charset="0"/>
              </a:rPr>
              <a:t>together</a:t>
            </a:r>
            <a:r>
              <a:rPr lang="pl-PL" sz="24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pl-PL" sz="2400" b="1" dirty="0" err="1" smtClean="0">
                <a:solidFill>
                  <a:srgbClr val="FF0000"/>
                </a:solidFill>
                <a:latin typeface="Garamond" pitchFamily="18" charset="0"/>
              </a:rPr>
              <a:t>about</a:t>
            </a:r>
            <a:r>
              <a:rPr lang="pl-PL" sz="2400" dirty="0" smtClean="0">
                <a:solidFill>
                  <a:srgbClr val="FF0000"/>
                </a:solidFill>
                <a:latin typeface="Garamond" pitchFamily="18" charset="0"/>
              </a:rPr>
              <a:t> 			      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~</a:t>
            </a:r>
            <a:r>
              <a:rPr lang="pl-PL" sz="2400" b="1" dirty="0" smtClean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 </a:t>
            </a:r>
            <a:r>
              <a:rPr lang="pl-PL" sz="2400" b="1" dirty="0" smtClean="0">
                <a:solidFill>
                  <a:srgbClr val="FF0000"/>
                </a:solidFill>
                <a:latin typeface="Garamond" pitchFamily="18" charset="0"/>
              </a:rPr>
              <a:t>1425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4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3" pitchFamily="18" charset="2"/>
              <a:buChar char="Æ"/>
              <a:defRPr/>
            </a:pPr>
            <a:r>
              <a:rPr lang="pl-PL" sz="2400" dirty="0" err="1" smtClean="0">
                <a:solidFill>
                  <a:schemeClr val="tx1"/>
                </a:solidFill>
                <a:latin typeface="Garamond" pitchFamily="18" charset="0"/>
              </a:rPr>
              <a:t>Representing</a:t>
            </a: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Garamond" pitchFamily="18" charset="0"/>
              </a:rPr>
              <a:t>approximately</a:t>
            </a: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    </a:t>
            </a:r>
            <a:r>
              <a:rPr lang="pl-PL" sz="2400" b="1" dirty="0" smtClean="0">
                <a:solidFill>
                  <a:schemeClr val="tx1"/>
                </a:solidFill>
                <a:latin typeface="Garamond" pitchFamily="18" charset="0"/>
              </a:rPr>
              <a:t>70</a:t>
            </a: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Garamond" pitchFamily="18" charset="0"/>
              </a:rPr>
              <a:t>nationalities</a:t>
            </a:r>
            <a:endParaRPr lang="en-US" sz="24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graphicFrame>
        <p:nvGraphicFramePr>
          <p:cNvPr id="1946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100599"/>
              </p:ext>
            </p:extLst>
          </p:nvPr>
        </p:nvGraphicFramePr>
        <p:xfrm>
          <a:off x="5003800" y="4437063"/>
          <a:ext cx="41402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Arkusz" r:id="rId4" imgW="6067456" imgH="2819340" progId="Excel.Sheet.8">
                  <p:embed/>
                </p:oleObj>
              </mc:Choice>
              <mc:Fallback>
                <p:oleObj name="Arkusz" r:id="rId4" imgW="6067456" imgH="2819340" progId="Excel.Sheet.8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437063"/>
                        <a:ext cx="4140200" cy="252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24888" cy="1371600"/>
          </a:xfrm>
        </p:spPr>
        <p:txBody>
          <a:bodyPr/>
          <a:lstStyle/>
          <a:p>
            <a:r>
              <a:rPr lang="en-US" altLang="pl-PL" sz="4000" smtClean="0"/>
              <a:t>Warsaw University of Technology</a:t>
            </a:r>
            <a:r>
              <a:rPr lang="en-US" altLang="pl-PL" smtClean="0"/>
              <a:t/>
            </a:r>
            <a:br>
              <a:rPr lang="en-US" altLang="pl-PL" smtClean="0"/>
            </a:br>
            <a:r>
              <a:rPr lang="pl-PL" altLang="pl-PL" sz="2800" smtClean="0"/>
              <a:t>Cooperation agreements (key examples)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84313"/>
            <a:ext cx="8964612" cy="5373687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pl-PL" sz="16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Ecole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Nationale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Superieure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des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Mines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de Saint-Etienne (France)</a:t>
            </a:r>
          </a:p>
          <a:p>
            <a:pPr>
              <a:lnSpc>
                <a:spcPct val="80000"/>
              </a:lnSpc>
              <a:defRPr/>
            </a:pP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ParisTech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(France)</a:t>
            </a:r>
          </a:p>
          <a:p>
            <a:pPr>
              <a:lnSpc>
                <a:spcPct val="80000"/>
              </a:lnSpc>
              <a:defRPr/>
            </a:pP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Centro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Ricerche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FIAT SCPA (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Italy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Politecnico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di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Milano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(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Italy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Delft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University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of Technology (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Netherlands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Maryland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University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(USA)</a:t>
            </a:r>
          </a:p>
          <a:p>
            <a:pPr>
              <a:lnSpc>
                <a:spcPct val="80000"/>
              </a:lnSpc>
              <a:defRPr/>
            </a:pP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University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of Detroit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Mercy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(USA)</a:t>
            </a:r>
          </a:p>
          <a:p>
            <a:pPr>
              <a:lnSpc>
                <a:spcPct val="80000"/>
              </a:lnSpc>
              <a:defRPr/>
            </a:pP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Nebraska Lincoln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University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(USA)</a:t>
            </a:r>
          </a:p>
          <a:p>
            <a:pPr>
              <a:lnSpc>
                <a:spcPct val="80000"/>
              </a:lnSpc>
              <a:defRPr/>
            </a:pP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University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of Waterloo (Canada)</a:t>
            </a:r>
          </a:p>
          <a:p>
            <a:pPr>
              <a:lnSpc>
                <a:spcPct val="80000"/>
              </a:lnSpc>
              <a:defRPr/>
            </a:pP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Queensland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University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of Technology (Australia) </a:t>
            </a:r>
          </a:p>
          <a:p>
            <a:pPr>
              <a:lnSpc>
                <a:spcPct val="80000"/>
              </a:lnSpc>
              <a:defRPr/>
            </a:pP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Technion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Israel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Institute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of Technology (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Israel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Hanyang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University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(Rep. of Korea)</a:t>
            </a:r>
          </a:p>
          <a:p>
            <a:pPr>
              <a:lnSpc>
                <a:spcPct val="80000"/>
              </a:lnSpc>
              <a:defRPr/>
            </a:pP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Kyungpook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National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University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(Rep. of Korea)</a:t>
            </a:r>
          </a:p>
          <a:p>
            <a:pPr>
              <a:lnSpc>
                <a:spcPct val="80000"/>
              </a:lnSpc>
              <a:defRPr/>
            </a:pP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National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University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of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Singapore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(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Singapore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Nanyang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Technological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University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(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Singapore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Nagoya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University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(Japan)</a:t>
            </a:r>
          </a:p>
          <a:p>
            <a:pPr>
              <a:lnSpc>
                <a:spcPct val="80000"/>
              </a:lnSpc>
              <a:defRPr/>
            </a:pP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Shizuoka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Garamond" pitchFamily="18" charset="0"/>
              </a:rPr>
              <a:t>University</a:t>
            </a:r>
            <a:r>
              <a:rPr lang="pl-PL" sz="1600" dirty="0" smtClean="0">
                <a:solidFill>
                  <a:schemeClr val="tx1"/>
                </a:solidFill>
                <a:latin typeface="Garamond" pitchFamily="18" charset="0"/>
              </a:rPr>
              <a:t> (Japan)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pl-PL" sz="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1600" b="1" dirty="0" err="1" smtClean="0">
                <a:solidFill>
                  <a:schemeClr val="tx1"/>
                </a:solidFill>
                <a:latin typeface="Garamond" pitchFamily="18" charset="0"/>
              </a:rPr>
              <a:t>All</a:t>
            </a:r>
            <a:r>
              <a:rPr lang="pl-PL" sz="16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  <a:latin typeface="Garamond" pitchFamily="18" charset="0"/>
              </a:rPr>
              <a:t>together</a:t>
            </a:r>
            <a:r>
              <a:rPr lang="pl-PL" sz="16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  <a:latin typeface="Garamond" pitchFamily="18" charset="0"/>
              </a:rPr>
              <a:t>scientific</a:t>
            </a:r>
            <a:r>
              <a:rPr lang="pl-PL" sz="16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  <a:latin typeface="Garamond" pitchFamily="18" charset="0"/>
              </a:rPr>
              <a:t>cooperation</a:t>
            </a:r>
            <a:r>
              <a:rPr lang="pl-PL" sz="1600" b="1" dirty="0" smtClean="0">
                <a:solidFill>
                  <a:schemeClr val="tx1"/>
                </a:solidFill>
                <a:latin typeface="Garamond" pitchFamily="18" charset="0"/>
              </a:rPr>
              <a:t> with 120+ </a:t>
            </a:r>
            <a:r>
              <a:rPr lang="en-US" sz="1600" b="1" dirty="0" smtClean="0">
                <a:solidFill>
                  <a:schemeClr val="tx1"/>
                </a:solidFill>
                <a:latin typeface="Garamond" pitchFamily="18" charset="0"/>
              </a:rPr>
              <a:t>universities</a:t>
            </a:r>
            <a:r>
              <a:rPr lang="pl-PL" sz="1600" b="1" dirty="0" smtClean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pl-PL" sz="1600" b="1" dirty="0" err="1" smtClean="0">
                <a:solidFill>
                  <a:schemeClr val="tx1"/>
                </a:solidFill>
                <a:latin typeface="Garamond" pitchFamily="18" charset="0"/>
              </a:rPr>
              <a:t>research</a:t>
            </a:r>
            <a:r>
              <a:rPr lang="pl-PL" sz="16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  <a:latin typeface="Garamond" pitchFamily="18" charset="0"/>
              </a:rPr>
              <a:t>institutions</a:t>
            </a:r>
            <a:r>
              <a:rPr lang="pl-PL" sz="1600" b="1" dirty="0" smtClean="0">
                <a:solidFill>
                  <a:schemeClr val="tx1"/>
                </a:solidFill>
                <a:latin typeface="Garamond" pitchFamily="18" charset="0"/>
              </a:rPr>
              <a:t> and high-</a:t>
            </a:r>
            <a:r>
              <a:rPr lang="pl-PL" sz="1600" b="1" dirty="0" err="1" smtClean="0">
                <a:solidFill>
                  <a:schemeClr val="tx1"/>
                </a:solidFill>
                <a:latin typeface="Garamond" pitchFamily="18" charset="0"/>
              </a:rPr>
              <a:t>tech</a:t>
            </a:r>
            <a:endParaRPr lang="pl-PL" sz="16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1600" b="1" dirty="0" err="1" smtClean="0">
                <a:solidFill>
                  <a:schemeClr val="tx1"/>
                </a:solidFill>
                <a:latin typeface="Garamond" pitchFamily="18" charset="0"/>
              </a:rPr>
              <a:t>industries</a:t>
            </a:r>
            <a:r>
              <a:rPr lang="pl-PL" sz="1600" b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7E2C5B0-DF3B-48E8-B7EA-80C9743EA89E}" type="slidenum">
              <a:rPr lang="pl-PL" altLang="pl-PL" smtClean="0"/>
              <a:pPr/>
              <a:t>15</a:t>
            </a:fld>
            <a:endParaRPr lang="pl-PL" altLang="pl-PL" smtClean="0"/>
          </a:p>
        </p:txBody>
      </p:sp>
      <p:pic>
        <p:nvPicPr>
          <p:cNvPr id="20485" name="Picture 7" descr="mapa_swi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788" y="1989138"/>
            <a:ext cx="52562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893175" cy="1371600"/>
          </a:xfrm>
        </p:spPr>
        <p:txBody>
          <a:bodyPr/>
          <a:lstStyle/>
          <a:p>
            <a:r>
              <a:rPr lang="en-US" altLang="pl-PL" sz="4000" dirty="0" smtClean="0"/>
              <a:t>Warsaw University of Technology</a:t>
            </a:r>
            <a:br>
              <a:rPr lang="en-US" altLang="pl-PL" sz="4000" dirty="0" smtClean="0"/>
            </a:br>
            <a:r>
              <a:rPr lang="pl-PL" altLang="pl-PL" sz="2800" dirty="0" err="1" smtClean="0"/>
              <a:t>European</a:t>
            </a:r>
            <a:r>
              <a:rPr lang="pl-PL" altLang="pl-PL" sz="2800" dirty="0" smtClean="0"/>
              <a:t> </a:t>
            </a:r>
            <a:r>
              <a:rPr lang="pl-PL" altLang="pl-PL" sz="2800" dirty="0" err="1" smtClean="0"/>
              <a:t>educational</a:t>
            </a:r>
            <a:r>
              <a:rPr lang="pl-PL" altLang="pl-PL" sz="2800" dirty="0" smtClean="0"/>
              <a:t> </a:t>
            </a:r>
            <a:r>
              <a:rPr lang="pl-PL" altLang="pl-PL" sz="2800" dirty="0" err="1" smtClean="0"/>
              <a:t>programmes</a:t>
            </a:r>
            <a:r>
              <a:rPr lang="pl-PL" altLang="pl-PL" sz="2800" dirty="0" smtClean="0"/>
              <a:t>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484313"/>
            <a:ext cx="8785225" cy="53736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pl-PL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Erasmus </a:t>
            </a:r>
            <a:r>
              <a:rPr lang="pl-PL" sz="20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Mundus</a:t>
            </a:r>
            <a:r>
              <a:rPr lang="pl-PL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Action 1 (joint </a:t>
            </a:r>
            <a:r>
              <a:rPr lang="pl-PL" sz="20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studies</a:t>
            </a:r>
            <a:r>
              <a:rPr lang="pl-PL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):</a:t>
            </a:r>
          </a:p>
          <a:p>
            <a:pPr>
              <a:defRPr/>
            </a:pP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EMARO – Master Program in Advanced </a:t>
            </a:r>
            <a:r>
              <a:rPr lang="pl-PL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Robotics</a:t>
            </a:r>
            <a:endParaRPr lang="pl-PL" sz="20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M.E.S.C. – Materials for </a:t>
            </a:r>
            <a:r>
              <a:rPr lang="pl-PL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Energy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Storage and Conversion</a:t>
            </a:r>
          </a:p>
          <a:p>
            <a:pPr>
              <a:defRPr/>
            </a:pPr>
            <a:r>
              <a:rPr lang="pl-PL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OpSciTech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– </a:t>
            </a:r>
            <a:r>
              <a:rPr lang="pl-PL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Optics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in Science and Technology</a:t>
            </a:r>
          </a:p>
          <a:p>
            <a:pPr>
              <a:defRPr/>
            </a:pPr>
            <a:endParaRPr lang="pl-PL" sz="12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Erasmus </a:t>
            </a:r>
            <a:r>
              <a:rPr lang="pl-PL" sz="20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Mundus</a:t>
            </a:r>
            <a:r>
              <a:rPr lang="pl-PL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Action 2 (</a:t>
            </a:r>
            <a:r>
              <a:rPr lang="pl-PL" sz="20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students</a:t>
            </a:r>
            <a:r>
              <a:rPr lang="pl-PL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/</a:t>
            </a:r>
            <a:r>
              <a:rPr lang="pl-PL" sz="20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staff</a:t>
            </a:r>
            <a:r>
              <a:rPr lang="pl-PL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mobility</a:t>
            </a:r>
            <a:r>
              <a:rPr lang="pl-PL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):</a:t>
            </a:r>
          </a:p>
          <a:p>
            <a:pPr>
              <a:defRPr/>
            </a:pP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ACTIVE – Armenia, </a:t>
            </a:r>
            <a:r>
              <a:rPr lang="pl-PL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Belarus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Georgia, </a:t>
            </a:r>
            <a:r>
              <a:rPr lang="pl-PL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Moldova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pl-PL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Ukraine</a:t>
            </a:r>
            <a:endParaRPr lang="pl-PL" sz="20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AVEMPACE I, II, III – Middle East</a:t>
            </a:r>
          </a:p>
          <a:p>
            <a:pPr>
              <a:defRPr/>
            </a:pPr>
            <a:r>
              <a:rPr lang="pl-PL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eASTANA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– Central Asia</a:t>
            </a:r>
          </a:p>
          <a:p>
            <a:pPr>
              <a:defRPr/>
            </a:pP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EWENT – </a:t>
            </a:r>
            <a:r>
              <a:rPr lang="pl-PL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Belarus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pl-PL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Moldova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pl-PL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Ukraine</a:t>
            </a:r>
            <a:endParaRPr lang="pl-PL" sz="20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INTERWEAVE – </a:t>
            </a:r>
            <a:r>
              <a:rPr lang="pl-PL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South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-East Asia</a:t>
            </a:r>
          </a:p>
          <a:p>
            <a:pPr>
              <a:defRPr/>
            </a:pP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HERITAGE – </a:t>
            </a:r>
            <a:r>
              <a:rPr lang="pl-PL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India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sz="12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ICI – ECP </a:t>
            </a:r>
          </a:p>
          <a:p>
            <a:pPr>
              <a:defRPr/>
            </a:pP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KEUDOS – Korea/UE </a:t>
            </a:r>
            <a:r>
              <a:rPr lang="pl-PL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Degree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pl-PL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Opportunities</a:t>
            </a:r>
            <a:r>
              <a:rPr lang="pl-PL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for </a:t>
            </a:r>
            <a:r>
              <a:rPr lang="pl-PL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Students</a:t>
            </a:r>
            <a:endParaRPr lang="pl-PL" sz="20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endParaRPr lang="pl-PL" sz="20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20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5C2C56-4198-40A6-B7F0-812C20F0A404}" type="slidenum">
              <a:rPr lang="pl-PL" altLang="pl-PL" smtClean="0"/>
              <a:pPr/>
              <a:t>16</a:t>
            </a:fld>
            <a:endParaRPr lang="pl-PL" altLang="pl-PL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24888" cy="1371600"/>
          </a:xfrm>
        </p:spPr>
        <p:txBody>
          <a:bodyPr/>
          <a:lstStyle/>
          <a:p>
            <a:r>
              <a:rPr lang="en-US" altLang="pl-PL" sz="4000" smtClean="0"/>
              <a:t>Warsaw University of Technology</a:t>
            </a:r>
            <a:r>
              <a:rPr lang="en-US" altLang="pl-PL" sz="4800" smtClean="0"/>
              <a:t/>
            </a:r>
            <a:br>
              <a:rPr lang="en-US" altLang="pl-PL" sz="4800" smtClean="0"/>
            </a:br>
            <a:r>
              <a:rPr lang="en-US" altLang="pl-PL" sz="2800" smtClean="0"/>
              <a:t>Research Priorities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44675"/>
            <a:ext cx="849630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Computer science, 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ICT</a:t>
            </a: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, telecommunication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s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Artificial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Intelligence</a:t>
            </a:r>
            <a:endParaRPr lang="pl-PL" altLang="pl-PL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Biomedical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engineering</a:t>
            </a:r>
            <a:endParaRPr lang="en-US" altLang="pl-PL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New material technologies 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(m</a:t>
            </a:r>
            <a:r>
              <a:rPr lang="en-US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icroelectronics</a:t>
            </a: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 and nanotechnologies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Alternative and renewable energy sources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(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solar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energy and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photovoltaics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Energy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saving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and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storage</a:t>
            </a:r>
            <a:endParaRPr lang="pl-PL" altLang="pl-PL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Nuclear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energy</a:t>
            </a:r>
            <a:endParaRPr lang="en-US" altLang="pl-PL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Environmental 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engineering</a:t>
            </a:r>
            <a:endParaRPr lang="en-US" altLang="pl-PL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Transport, aviation, space research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Chemistry, chemical technology, functional materials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r>
              <a:rPr lang="pl-PL" altLang="pl-PL" dirty="0" smtClean="0"/>
              <a:t>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24888" cy="1371600"/>
          </a:xfrm>
        </p:spPr>
        <p:txBody>
          <a:bodyPr/>
          <a:lstStyle/>
          <a:p>
            <a:r>
              <a:rPr lang="en-US" altLang="pl-PL" sz="4000" smtClean="0"/>
              <a:t>Warsaw University of Technology</a:t>
            </a:r>
            <a:r>
              <a:rPr lang="en-US" altLang="pl-PL" sz="4800" smtClean="0"/>
              <a:t/>
            </a:r>
            <a:br>
              <a:rPr lang="en-US" altLang="pl-PL" sz="4800" smtClean="0"/>
            </a:br>
            <a:r>
              <a:rPr lang="pl-PL" altLang="pl-PL" sz="2800" smtClean="0"/>
              <a:t>European Union Framework Programmes</a:t>
            </a:r>
            <a:endParaRPr lang="en-US" altLang="pl-PL" sz="28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44675"/>
            <a:ext cx="8496300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5th FP 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– 55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projects</a:t>
            </a:r>
            <a:endParaRPr lang="pl-PL" altLang="pl-PL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6th FP 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– 90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projects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, 3 as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Coordinator</a:t>
            </a:r>
            <a:endParaRPr lang="pl-PL" altLang="pl-PL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7th FP 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– 7</a:t>
            </a: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6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projects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, 4 as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Coordinator</a:t>
            </a:r>
            <a:endParaRPr lang="pl-PL" altLang="pl-PL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	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Financial data for 7</a:t>
            </a:r>
            <a:r>
              <a:rPr lang="en-US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6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b="1" dirty="0" err="1" smtClean="0">
                <a:solidFill>
                  <a:schemeClr val="tx1"/>
                </a:solidFill>
                <a:latin typeface="Garamond" pitchFamily="18" charset="0"/>
              </a:rPr>
              <a:t>contracted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b="1" dirty="0" err="1" smtClean="0">
                <a:solidFill>
                  <a:schemeClr val="tx1"/>
                </a:solidFill>
                <a:latin typeface="Garamond" pitchFamily="18" charset="0"/>
              </a:rPr>
              <a:t>projects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	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Projects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total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budget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– 472,</a:t>
            </a: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25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mln EUR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	EU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funding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– 301,</a:t>
            </a: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48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mln EUR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altLang="pl-PL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	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WUT’s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contribution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– 20,</a:t>
            </a: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98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mln EUR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	EU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funding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– 16,</a:t>
            </a: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59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mln EUR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altLang="pl-PL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altLang="pl-PL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pl-PL" sz="2400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AC0866-AF22-43B9-9F58-2B05691EFAA5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24888" cy="1371600"/>
          </a:xfrm>
        </p:spPr>
        <p:txBody>
          <a:bodyPr/>
          <a:lstStyle/>
          <a:p>
            <a:r>
              <a:rPr lang="en-US" altLang="pl-PL" sz="4000" dirty="0" smtClean="0"/>
              <a:t>Warsaw University of Technology</a:t>
            </a:r>
            <a:r>
              <a:rPr lang="en-US" altLang="pl-PL" sz="4800" dirty="0" smtClean="0"/>
              <a:t/>
            </a:r>
            <a:br>
              <a:rPr lang="en-US" altLang="pl-PL" sz="4800" dirty="0" smtClean="0"/>
            </a:br>
            <a:r>
              <a:rPr lang="pl-PL" altLang="pl-PL" sz="2800" dirty="0" err="1" smtClean="0"/>
              <a:t>Other</a:t>
            </a:r>
            <a:r>
              <a:rPr lang="pl-PL" altLang="pl-PL" sz="2800" dirty="0" smtClean="0"/>
              <a:t> International </a:t>
            </a:r>
            <a:r>
              <a:rPr lang="pl-PL" altLang="pl-PL" sz="2800" dirty="0" err="1" smtClean="0"/>
              <a:t>Research</a:t>
            </a:r>
            <a:r>
              <a:rPr lang="pl-PL" altLang="pl-PL" sz="2800" dirty="0" smtClean="0"/>
              <a:t> </a:t>
            </a:r>
            <a:r>
              <a:rPr lang="pl-PL" altLang="pl-PL" sz="2800" dirty="0" err="1" smtClean="0"/>
              <a:t>Programmes</a:t>
            </a:r>
            <a:r>
              <a:rPr lang="pl-PL" altLang="pl-PL" sz="2800" dirty="0" smtClean="0"/>
              <a:t>/</a:t>
            </a:r>
            <a:r>
              <a:rPr lang="pl-PL" altLang="pl-PL" sz="2800" dirty="0" err="1" smtClean="0"/>
              <a:t>Initiatives</a:t>
            </a:r>
            <a:endParaRPr lang="en-US" altLang="pl-PL" sz="28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44675"/>
            <a:ext cx="8496300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ENIAC JU 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-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European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Nanoelectronics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Initiative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Advisory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Council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Joint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Undertaking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ARTEMIS JU 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- Joint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Undertaking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on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Advanced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Research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 &amp; Technology for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Embedded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Intelligence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Systems</a:t>
            </a:r>
          </a:p>
          <a:p>
            <a:pPr>
              <a:lnSpc>
                <a:spcPct val="80000"/>
              </a:lnSpc>
            </a:pP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AAL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Programme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-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Ambient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Assisted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Living</a:t>
            </a:r>
            <a:endParaRPr lang="pl-PL" altLang="pl-PL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EUREKA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Programme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- A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Europe-wide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Network for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Market-Oriented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 Industrial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R&amp;D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and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Innovation</a:t>
            </a:r>
            <a:endParaRPr lang="pl-PL" altLang="pl-PL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EUROSTARS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Programme</a:t>
            </a:r>
            <a:endParaRPr lang="pl-PL" altLang="pl-PL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EDA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Defence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R&amp;T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Joint Investment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Programme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on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Force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Pr</a:t>
            </a:r>
            <a:r>
              <a:rPr lang="en-US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otectio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n</a:t>
            </a:r>
          </a:p>
          <a:p>
            <a:pPr>
              <a:lnSpc>
                <a:spcPct val="80000"/>
              </a:lnSpc>
            </a:pP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Projects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funded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by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European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Space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Agency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(ESA)</a:t>
            </a:r>
          </a:p>
          <a:p>
            <a:pPr>
              <a:lnSpc>
                <a:spcPct val="80000"/>
              </a:lnSpc>
            </a:pP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ERA-NET, </a:t>
            </a:r>
            <a:r>
              <a:rPr lang="pl-PL" altLang="pl-PL" sz="2400" b="1" dirty="0" err="1" smtClean="0">
                <a:solidFill>
                  <a:schemeClr val="tx1"/>
                </a:solidFill>
                <a:latin typeface="Garamond" pitchFamily="18" charset="0"/>
              </a:rPr>
              <a:t>ERA-NET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+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initiatives</a:t>
            </a:r>
            <a:endParaRPr lang="pl-PL" altLang="pl-PL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COST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Programme</a:t>
            </a:r>
            <a:endParaRPr lang="pl-PL" altLang="pl-PL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endParaRPr lang="pl-PL" altLang="pl-PL" sz="2400" dirty="0" smtClean="0"/>
          </a:p>
          <a:p>
            <a:pPr>
              <a:lnSpc>
                <a:spcPct val="80000"/>
              </a:lnSpc>
            </a:pPr>
            <a:endParaRPr lang="pl-PL" altLang="pl-PL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altLang="pl-PL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pl-PL" sz="2400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5A5C2C56-4198-40A6-B7F0-812C20F0A404}" type="slidenum">
              <a:rPr lang="pl-PL" altLang="pl-PL" smtClean="0"/>
              <a:pPr/>
              <a:t>19</a:t>
            </a:fld>
            <a:endParaRPr lang="pl-PL" altLang="pl-PL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/>
            <a:r>
              <a:rPr lang="en-US" altLang="pl-PL" sz="4000" smtClean="0"/>
              <a:t>Warsaw University of Technology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r>
              <a:rPr lang="pl-PL" altLang="pl-PL" sz="3200" smtClean="0"/>
              <a:t>Main Building</a:t>
            </a:r>
          </a:p>
        </p:txBody>
      </p:sp>
      <p:pic>
        <p:nvPicPr>
          <p:cNvPr id="7171" name="Picture 4" descr="politechn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989138"/>
            <a:ext cx="6048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ymbol zastępczy numeru slajd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pl-PL" sz="4000" dirty="0" smtClean="0"/>
              <a:t>Warsaw University of Technology</a:t>
            </a:r>
            <a:br>
              <a:rPr lang="en-US" altLang="pl-PL" sz="4000" dirty="0" smtClean="0"/>
            </a:br>
            <a:r>
              <a:rPr lang="pl-PL" altLang="pl-PL" sz="2800" b="1" dirty="0" smtClean="0"/>
              <a:t>CEZAMAT</a:t>
            </a:r>
            <a:r>
              <a:rPr lang="pl-PL" altLang="pl-PL" sz="2800" dirty="0" smtClean="0"/>
              <a:t> – the Centre of Advanced Materials and Technologies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1714500"/>
            <a:ext cx="8643937" cy="4953000"/>
          </a:xfrm>
        </p:spPr>
        <p:txBody>
          <a:bodyPr/>
          <a:lstStyle/>
          <a:p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Project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co-financed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by EU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Operational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Program for Poland „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Innovative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Economy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”</a:t>
            </a:r>
          </a:p>
          <a:p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Agreement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signed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Sept 2009</a:t>
            </a:r>
          </a:p>
          <a:p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Project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value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–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appr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. 100 m. €</a:t>
            </a:r>
          </a:p>
          <a:p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WUT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is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Project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Coordinator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for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the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   	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consortium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of 9 partners</a:t>
            </a:r>
          </a:p>
          <a:p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Location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in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the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southern campus of WUT +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decentralized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laboratories</a:t>
            </a:r>
          </a:p>
          <a:p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T</a:t>
            </a: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he main goal is to conduct interdisciplinary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research in fields 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of</a:t>
            </a: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 micro-, </a:t>
            </a:r>
            <a:r>
              <a:rPr lang="en-US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opto</a:t>
            </a: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-, </a:t>
            </a:r>
            <a:r>
              <a:rPr lang="en-US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nano</a:t>
            </a: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- and bioelectronics, in addition to multifunction micro- and </a:t>
            </a:r>
            <a:r>
              <a:rPr lang="en-US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nanomaterials</a:t>
            </a:r>
            <a:r>
              <a:rPr lang="en-US" altLang="pl-PL" sz="2400" dirty="0" smtClean="0">
                <a:solidFill>
                  <a:schemeClr val="tx1"/>
                </a:solidFill>
                <a:latin typeface="Garamond" pitchFamily="18" charset="0"/>
              </a:rPr>
              <a:t> engineering</a:t>
            </a:r>
            <a:endParaRPr lang="en-GB" altLang="pl-PL" sz="24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24580" name="Picture 4" descr="skan2587_ma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143125"/>
            <a:ext cx="31194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16BDFF-F67F-4321-B6A7-0E3C8C2B55D6}" type="slidenum">
              <a:rPr lang="pl-PL" altLang="pl-PL" smtClean="0">
                <a:latin typeface="Arial Black" pitchFamily="34" charset="0"/>
              </a:rPr>
              <a:pPr eaLnBrk="1" hangingPunct="1"/>
              <a:t>20</a:t>
            </a:fld>
            <a:endParaRPr lang="pl-PL" altLang="pl-PL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16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altLang="pl-PL" sz="4000" smtClean="0"/>
              <a:t>Warsaw University of Technology</a:t>
            </a:r>
            <a:br>
              <a:rPr lang="en-US" altLang="pl-PL" sz="4000" smtClean="0"/>
            </a:br>
            <a:r>
              <a:rPr lang="pl-PL" altLang="pl-PL" sz="2800" b="1" smtClean="0"/>
              <a:t>CePT</a:t>
            </a:r>
            <a:r>
              <a:rPr lang="pl-PL" altLang="pl-PL" sz="2800" smtClean="0"/>
              <a:t> – the Centre of Preclinical Research and Technology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00213"/>
            <a:ext cx="8435975" cy="5157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Project of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Biomedical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Research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Centre, co-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financed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by EU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Operational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Program for Poland „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Innovative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Economy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”</a:t>
            </a:r>
          </a:p>
          <a:p>
            <a:pPr>
              <a:lnSpc>
                <a:spcPct val="80000"/>
              </a:lnSpc>
            </a:pPr>
            <a:endParaRPr lang="pl-PL" altLang="pl-PL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Estimated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value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–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appr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. 100 m. €</a:t>
            </a:r>
          </a:p>
          <a:p>
            <a:pPr>
              <a:lnSpc>
                <a:spcPct val="80000"/>
              </a:lnSpc>
            </a:pPr>
            <a:endParaRPr lang="pl-PL" altLang="pl-PL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Consortium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of 10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partners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: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Warsaw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Medical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University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, WUT,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University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of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Warsaw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and 7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research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centers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,</a:t>
            </a:r>
          </a:p>
          <a:p>
            <a:pPr>
              <a:lnSpc>
                <a:spcPct val="80000"/>
              </a:lnSpc>
            </a:pPr>
            <a:endParaRPr lang="pl-PL" altLang="pl-PL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All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three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levels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of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research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(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fundamental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research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diagnostic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and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therapy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pl-PL" altLang="pl-PL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pl-PL" altLang="pl-PL" sz="1800" dirty="0" err="1" smtClean="0">
                <a:solidFill>
                  <a:schemeClr val="tx1"/>
                </a:solidFill>
                <a:latin typeface="Garamond" pitchFamily="18" charset="0"/>
              </a:rPr>
              <a:t>More</a:t>
            </a: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1800" dirty="0" err="1" smtClean="0">
                <a:solidFill>
                  <a:schemeClr val="tx1"/>
                </a:solidFill>
                <a:latin typeface="Garamond" pitchFamily="18" charset="0"/>
              </a:rPr>
              <a:t>than</a:t>
            </a: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 120 </a:t>
            </a:r>
            <a:r>
              <a:rPr lang="pl-PL" altLang="pl-PL" sz="1800" dirty="0" err="1" smtClean="0">
                <a:solidFill>
                  <a:schemeClr val="tx1"/>
                </a:solidFill>
                <a:latin typeface="Garamond" pitchFamily="18" charset="0"/>
              </a:rPr>
              <a:t>research</a:t>
            </a: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1800" dirty="0" err="1" smtClean="0">
                <a:solidFill>
                  <a:schemeClr val="tx1"/>
                </a:solidFill>
                <a:latin typeface="Garamond" pitchFamily="18" charset="0"/>
              </a:rPr>
              <a:t>projects</a:t>
            </a: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 in the field of: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	- </a:t>
            </a:r>
            <a:r>
              <a:rPr lang="pl-PL" altLang="pl-PL" sz="1800" dirty="0" err="1" smtClean="0">
                <a:solidFill>
                  <a:schemeClr val="tx1"/>
                </a:solidFill>
                <a:latin typeface="Garamond" pitchFamily="18" charset="0"/>
              </a:rPr>
              <a:t>nanotechnology</a:t>
            </a: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	- </a:t>
            </a:r>
            <a:r>
              <a:rPr lang="pl-PL" altLang="pl-PL" sz="1800" dirty="0" err="1" smtClean="0">
                <a:solidFill>
                  <a:schemeClr val="tx1"/>
                </a:solidFill>
                <a:latin typeface="Garamond" pitchFamily="18" charset="0"/>
              </a:rPr>
              <a:t>molecular</a:t>
            </a: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1800" dirty="0" err="1" smtClean="0">
                <a:solidFill>
                  <a:schemeClr val="tx1"/>
                </a:solidFill>
                <a:latin typeface="Garamond" pitchFamily="18" charset="0"/>
              </a:rPr>
              <a:t>biotechnology</a:t>
            </a: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	- </a:t>
            </a:r>
            <a:r>
              <a:rPr lang="pl-PL" altLang="pl-PL" sz="1800" dirty="0" err="1" smtClean="0">
                <a:solidFill>
                  <a:schemeClr val="tx1"/>
                </a:solidFill>
                <a:latin typeface="Garamond" pitchFamily="18" charset="0"/>
              </a:rPr>
              <a:t>neurobiology</a:t>
            </a: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	- </a:t>
            </a:r>
            <a:r>
              <a:rPr lang="pl-PL" altLang="pl-PL" sz="1800" dirty="0" err="1" smtClean="0">
                <a:solidFill>
                  <a:schemeClr val="tx1"/>
                </a:solidFill>
                <a:latin typeface="Garamond" pitchFamily="18" charset="0"/>
              </a:rPr>
              <a:t>genomics</a:t>
            </a: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	- </a:t>
            </a:r>
            <a:r>
              <a:rPr lang="pl-PL" altLang="pl-PL" sz="1800" dirty="0" err="1" smtClean="0">
                <a:solidFill>
                  <a:schemeClr val="tx1"/>
                </a:solidFill>
                <a:latin typeface="Garamond" pitchFamily="18" charset="0"/>
              </a:rPr>
              <a:t>biomedical</a:t>
            </a: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 engineering,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	- </a:t>
            </a:r>
            <a:r>
              <a:rPr lang="pl-PL" altLang="pl-PL" sz="1800" dirty="0" err="1" smtClean="0">
                <a:solidFill>
                  <a:schemeClr val="tx1"/>
                </a:solidFill>
                <a:latin typeface="Garamond" pitchFamily="18" charset="0"/>
              </a:rPr>
              <a:t>pharmacology</a:t>
            </a:r>
            <a:r>
              <a:rPr lang="pl-PL" altLang="pl-PL" sz="1800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pl-PL" altLang="pl-PL" sz="1800" dirty="0" smtClean="0">
              <a:latin typeface="Garamond" pitchFamily="18" charset="0"/>
            </a:endParaRPr>
          </a:p>
        </p:txBody>
      </p:sp>
      <p:pic>
        <p:nvPicPr>
          <p:cNvPr id="25604" name="Picture 7" descr="O5XNDVCASBD86NCAW0SYIGCAEW6XX9CAF1NJUQCAPU9GKJCAP7E1EECAZQC7PKCA9ZIQ6CCAD1VZGWCA4C0K2ZCACK66RHCAGIZ06SCAKIRC4YCAQ2K4ABCA3BT1LYCAKP011GCAILOIMZCAYU3QQ5CAXC847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65625"/>
            <a:ext cx="22320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Symbol zastępczy numeru slajdu 4"/>
          <p:cNvSpPr txBox="1">
            <a:spLocks noGrp="1"/>
          </p:cNvSpPr>
          <p:nvPr/>
        </p:nvSpPr>
        <p:spPr bwMode="auto">
          <a:xfrm>
            <a:off x="6804248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63C0C9E-AE72-4299-8F84-4581C21EE44D}" type="slidenum">
              <a:rPr lang="pl-PL" altLang="pl-PL" sz="1200">
                <a:latin typeface="Arial Black" pitchFamily="34" charset="0"/>
              </a:rPr>
              <a:pPr algn="r" eaLnBrk="1" hangingPunct="1"/>
              <a:t>21</a:t>
            </a:fld>
            <a:endParaRPr lang="pl-PL" altLang="pl-PL" sz="1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77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64613" cy="1371600"/>
          </a:xfrm>
        </p:spPr>
        <p:txBody>
          <a:bodyPr/>
          <a:lstStyle/>
          <a:p>
            <a:pPr eaLnBrk="1" hangingPunct="1"/>
            <a:r>
              <a:rPr lang="en-US" altLang="pl-PL" sz="4000" smtClean="0"/>
              <a:t>Warsaw University of Technology</a:t>
            </a:r>
            <a:r>
              <a:rPr lang="pl-PL" altLang="pl-PL" sz="3600" smtClean="0"/>
              <a:t> </a:t>
            </a:r>
            <a:br>
              <a:rPr lang="pl-PL" altLang="pl-PL" sz="3600" smtClean="0"/>
            </a:br>
            <a:r>
              <a:rPr lang="pl-PL" altLang="pl-PL" sz="2800" smtClean="0"/>
              <a:t>Cooperation with industry (key examples)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700213"/>
            <a:ext cx="4537075" cy="47529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Siemens AG (Germany &amp; Poland)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PKN Orlen SA (Poland)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BASF (Germany)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General Electric (USA)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Pratt&amp;Whitney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(USA)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ABB Ltd (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Switzerland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Carl Zeiss (Germany)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Autodesk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(USA)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Cummins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Filtration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(USA)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FIAT (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Italy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&amp; Poland 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Telekomunikacja Polska S.A., (Poland) &amp; France Telecom (France)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LG Electronics (Korea &amp; Poland)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SAMSUNG (Korea &amp; Poland)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AREVA (France)</a:t>
            </a:r>
            <a:endParaRPr lang="pl-PL" altLang="pl-PL" sz="2000" dirty="0" smtClean="0">
              <a:latin typeface="Garamond" pitchFamily="18" charset="0"/>
            </a:endParaRPr>
          </a:p>
        </p:txBody>
      </p:sp>
      <p:sp>
        <p:nvSpPr>
          <p:cNvPr id="25604" name="Prostokąt 5"/>
          <p:cNvSpPr>
            <a:spLocks noChangeArrowheads="1"/>
          </p:cNvSpPr>
          <p:nvPr/>
        </p:nvSpPr>
        <p:spPr bwMode="auto">
          <a:xfrm>
            <a:off x="7596188" y="5516563"/>
            <a:ext cx="12604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altLang="pl-PL" sz="800">
                <a:solidFill>
                  <a:srgbClr val="000000"/>
                </a:solidFill>
              </a:rPr>
              <a:t>Zdjęcie za </a:t>
            </a:r>
            <a:r>
              <a:rPr lang="pl-PL" altLang="pl-PL" sz="800">
                <a:solidFill>
                  <a:srgbClr val="000000"/>
                </a:solidFill>
                <a:hlinkClick r:id="rId2"/>
              </a:rPr>
              <a:t>www.orlen.pl</a:t>
            </a:r>
            <a:endParaRPr lang="pl-PL" altLang="pl-PL" sz="800">
              <a:solidFill>
                <a:srgbClr val="000000"/>
              </a:solidFill>
            </a:endParaRPr>
          </a:p>
        </p:txBody>
      </p:sp>
      <p:pic>
        <p:nvPicPr>
          <p:cNvPr id="25605" name="Picture 7" descr="8 IMG_477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2349500"/>
            <a:ext cx="3871913" cy="3024188"/>
          </a:xfrm>
          <a:noFill/>
        </p:spPr>
      </p:pic>
      <p:sp>
        <p:nvSpPr>
          <p:cNvPr id="25606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6732240" y="6237312"/>
            <a:ext cx="2133600" cy="457200"/>
          </a:xfrm>
          <a:noFill/>
        </p:spPr>
        <p:txBody>
          <a:bodyPr/>
          <a:lstStyle/>
          <a:p>
            <a:r>
              <a:rPr lang="pl-PL" altLang="pl-PL" dirty="0" smtClean="0"/>
              <a:t>22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1371600"/>
          </a:xfrm>
        </p:spPr>
        <p:txBody>
          <a:bodyPr/>
          <a:lstStyle/>
          <a:p>
            <a:r>
              <a:rPr lang="pl-PL" altLang="pl-PL" sz="4000" dirty="0" smtClean="0"/>
              <a:t/>
            </a:r>
            <a:br>
              <a:rPr lang="pl-PL" altLang="pl-PL" sz="4000" dirty="0" smtClean="0"/>
            </a:br>
            <a:r>
              <a:rPr lang="en-US" altLang="pl-PL" sz="4000" dirty="0" smtClean="0"/>
              <a:t>Warsaw University of Technology</a:t>
            </a:r>
            <a:r>
              <a:rPr lang="pl-PL" altLang="pl-PL" sz="3200" dirty="0" smtClean="0"/>
              <a:t> </a:t>
            </a:r>
            <a:br>
              <a:rPr lang="pl-PL" altLang="pl-PL" sz="3200" dirty="0" smtClean="0"/>
            </a:br>
            <a:r>
              <a:rPr lang="pl-PL" altLang="pl-PL" sz="3200" dirty="0" smtClean="0"/>
              <a:t>Students’ achievements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en-US" altLang="pl-PL" sz="3200" dirty="0" smtClean="0"/>
          </a:p>
        </p:txBody>
      </p:sp>
      <p:pic>
        <p:nvPicPr>
          <p:cNvPr id="5" name="Obraz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347697"/>
            <a:ext cx="2376264" cy="136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0" y="1556792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pl-PL" sz="2200" dirty="0" smtClean="0">
                <a:latin typeface="Garamond" pitchFamily="18" charset="0"/>
              </a:rPr>
              <a:t> </a:t>
            </a:r>
            <a:r>
              <a:rPr lang="pl-PL" altLang="pl-PL" sz="2200" b="1" dirty="0" err="1" smtClean="0">
                <a:latin typeface="Garamond" pitchFamily="18" charset="0"/>
              </a:rPr>
              <a:t>over</a:t>
            </a:r>
            <a:r>
              <a:rPr lang="pl-PL" altLang="pl-PL" sz="2200" b="1" dirty="0" smtClean="0">
                <a:latin typeface="Garamond" pitchFamily="18" charset="0"/>
              </a:rPr>
              <a:t> 100 students </a:t>
            </a:r>
            <a:r>
              <a:rPr lang="pl-PL" altLang="pl-PL" sz="2200" b="1" dirty="0" err="1" smtClean="0">
                <a:latin typeface="Garamond" pitchFamily="18" charset="0"/>
              </a:rPr>
              <a:t>research</a:t>
            </a:r>
            <a:r>
              <a:rPr lang="pl-PL" altLang="pl-PL" sz="2200" b="1" dirty="0" smtClean="0">
                <a:latin typeface="Garamond" pitchFamily="18" charset="0"/>
              </a:rPr>
              <a:t> </a:t>
            </a:r>
            <a:r>
              <a:rPr lang="pl-PL" altLang="pl-PL" sz="2200" b="1" dirty="0" err="1" smtClean="0">
                <a:latin typeface="Garamond" pitchFamily="18" charset="0"/>
              </a:rPr>
              <a:t>groups</a:t>
            </a:r>
            <a:endParaRPr lang="en-US" altLang="pl-PL" sz="2200" b="1" dirty="0" smtClean="0">
              <a:latin typeface="Garamond" pitchFamily="18" charset="0"/>
            </a:endParaRPr>
          </a:p>
          <a:p>
            <a:pPr algn="l"/>
            <a:endParaRPr lang="pl-PL" altLang="pl-PL" sz="2000" dirty="0" smtClean="0">
              <a:latin typeface="Garamond" pitchFamily="18" charset="0"/>
            </a:endParaRPr>
          </a:p>
          <a:p>
            <a:pPr marL="342900" indent="-161925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pl-PL" altLang="pl-PL" sz="2200" b="1" dirty="0" smtClean="0">
                <a:latin typeface="Garamond" pitchFamily="18" charset="0"/>
              </a:rPr>
              <a:t>PW-Sat</a:t>
            </a:r>
            <a:r>
              <a:rPr lang="pl-PL" altLang="pl-PL" sz="2200" dirty="0" smtClean="0">
                <a:latin typeface="Garamond" pitchFamily="18" charset="0"/>
              </a:rPr>
              <a:t> – first Polish satellite developed by </a:t>
            </a:r>
            <a:r>
              <a:rPr lang="pl-PL" altLang="pl-PL" sz="2200" dirty="0" err="1" smtClean="0">
                <a:latin typeface="Garamond" pitchFamily="18" charset="0"/>
              </a:rPr>
              <a:t>students</a:t>
            </a:r>
            <a:r>
              <a:rPr lang="pl-PL" altLang="pl-PL" sz="2200" dirty="0" smtClean="0">
                <a:latin typeface="Garamond" pitchFamily="18" charset="0"/>
              </a:rPr>
              <a:t>, launched to the orbit </a:t>
            </a:r>
            <a:r>
              <a:rPr lang="pl-PL" altLang="pl-PL" sz="2200" dirty="0" err="1" smtClean="0">
                <a:latin typeface="Garamond" pitchFamily="18" charset="0"/>
              </a:rPr>
              <a:t>in</a:t>
            </a:r>
            <a:r>
              <a:rPr lang="pl-PL" altLang="pl-PL" sz="2200" dirty="0" smtClean="0">
                <a:latin typeface="Garamond" pitchFamily="18" charset="0"/>
              </a:rPr>
              <a:t> 2013</a:t>
            </a:r>
            <a:r>
              <a:rPr lang="en-US" altLang="pl-PL" sz="2200" dirty="0" smtClean="0">
                <a:latin typeface="Garamond" pitchFamily="18" charset="0"/>
              </a:rPr>
              <a:t>.</a:t>
            </a:r>
          </a:p>
          <a:p>
            <a:pPr marL="342900" indent="-161925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pl-PL" altLang="pl-PL" sz="2200" b="1" dirty="0" smtClean="0">
                <a:latin typeface="Garamond" pitchFamily="18" charset="0"/>
              </a:rPr>
              <a:t>WUT Solar Boat </a:t>
            </a:r>
            <a:r>
              <a:rPr lang="pl-PL" altLang="pl-PL" sz="2200" dirty="0" smtClean="0">
                <a:latin typeface="Garamond" pitchFamily="18" charset="0"/>
              </a:rPr>
              <a:t>-  </a:t>
            </a:r>
            <a:r>
              <a:rPr lang="pl-PL" altLang="pl-PL" sz="2200" dirty="0">
                <a:latin typeface="Garamond" pitchFamily="18" charset="0"/>
              </a:rPr>
              <a:t>an innovative project of building solar powered </a:t>
            </a:r>
            <a:r>
              <a:rPr lang="pl-PL" altLang="pl-PL" sz="2200" dirty="0" err="1">
                <a:latin typeface="Garamond" pitchFamily="18" charset="0"/>
              </a:rPr>
              <a:t>boat</a:t>
            </a:r>
            <a:r>
              <a:rPr lang="pl-PL" altLang="pl-PL" sz="2200" dirty="0" smtClean="0">
                <a:latin typeface="Garamond" pitchFamily="18" charset="0"/>
              </a:rPr>
              <a:t>.</a:t>
            </a:r>
            <a:endParaRPr lang="en-US" altLang="pl-PL" sz="2200" dirty="0" smtClean="0">
              <a:latin typeface="Garamond" pitchFamily="18" charset="0"/>
            </a:endParaRPr>
          </a:p>
          <a:p>
            <a:pPr marL="342900" indent="-161925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pl-PL" altLang="pl-PL" sz="2200" b="1" dirty="0" smtClean="0">
                <a:latin typeface="Garamond" pitchFamily="18" charset="0"/>
              </a:rPr>
              <a:t>WUT Racing </a:t>
            </a:r>
            <a:r>
              <a:rPr lang="pl-PL" altLang="pl-PL" sz="2200" dirty="0" smtClean="0">
                <a:latin typeface="Garamond" pitchFamily="18" charset="0"/>
              </a:rPr>
              <a:t>- a </a:t>
            </a:r>
            <a:r>
              <a:rPr lang="pl-PL" altLang="pl-PL" sz="2200" dirty="0">
                <a:latin typeface="Garamond" pitchFamily="18" charset="0"/>
              </a:rPr>
              <a:t>project of designing and building students’ F1 bolid</a:t>
            </a:r>
            <a:r>
              <a:rPr lang="pl-PL" altLang="pl-PL" sz="2200" dirty="0" smtClean="0">
                <a:latin typeface="Garamond" pitchFamily="18" charset="0"/>
              </a:rPr>
              <a:t>.</a:t>
            </a:r>
            <a:endParaRPr lang="en-US" altLang="pl-PL" sz="2200" dirty="0" smtClean="0">
              <a:latin typeface="Garamond" pitchFamily="18" charset="0"/>
            </a:endParaRPr>
          </a:p>
          <a:p>
            <a:pPr marL="342900" indent="-161925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pl-PL" sz="2200" b="1" dirty="0" err="1" smtClean="0">
                <a:latin typeface="Garamond" pitchFamily="18" charset="0"/>
              </a:rPr>
              <a:t>Ae</a:t>
            </a:r>
            <a:r>
              <a:rPr lang="pl-PL" altLang="pl-PL" sz="2200" b="1" dirty="0" err="1" smtClean="0">
                <a:latin typeface="Garamond" pitchFamily="18" charset="0"/>
              </a:rPr>
              <a:t>ro</a:t>
            </a:r>
            <a:r>
              <a:rPr lang="pl-PL" altLang="pl-PL" sz="2200" b="1" dirty="0" smtClean="0">
                <a:latin typeface="Garamond" pitchFamily="18" charset="0"/>
              </a:rPr>
              <a:t> Design 2013 </a:t>
            </a:r>
            <a:r>
              <a:rPr lang="pl-PL" altLang="pl-PL" sz="2200" dirty="0" smtClean="0">
                <a:latin typeface="Garamond" pitchFamily="18" charset="0"/>
              </a:rPr>
              <a:t>- </a:t>
            </a:r>
            <a:r>
              <a:rPr lang="en-US" altLang="pl-PL" sz="2200" dirty="0">
                <a:latin typeface="Garamond" pitchFamily="18" charset="0"/>
              </a:rPr>
              <a:t>first team in the history of the competition, WUT students took the first three places as overall winners in each class. </a:t>
            </a:r>
            <a:endParaRPr lang="pl-PL" altLang="pl-PL" sz="2200" dirty="0" smtClean="0">
              <a:latin typeface="Garamond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altLang="pl-PL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altLang="pl-PL" sz="2000" dirty="0" smtClean="0">
              <a:solidFill>
                <a:srgbClr val="5F5F5F"/>
              </a:solidFill>
              <a:latin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35842" name="Picture 2" descr="http://www.pw.edu.pl/var/pw/storage/images/media/images/wut-racing2/51534-1-pol-PL/WUT-Rac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867805"/>
            <a:ext cx="2790478" cy="1846789"/>
          </a:xfrm>
          <a:prstGeom prst="rect">
            <a:avLst/>
          </a:prstGeom>
          <a:noFill/>
        </p:spPr>
      </p:pic>
      <p:pic>
        <p:nvPicPr>
          <p:cNvPr id="8" name="Obraz 7" descr="animationscen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843808" y="4530383"/>
            <a:ext cx="2357562" cy="1152129"/>
          </a:xfrm>
          <a:prstGeom prst="rect">
            <a:avLst/>
          </a:prstGeom>
        </p:spPr>
      </p:pic>
      <p:pic>
        <p:nvPicPr>
          <p:cNvPr id="1026" name="Picture 2" descr="http://www.pw.edu.pl/var/engpw/storage/images/news/great-success-of-students-from-the-sae-student-research-group/13254-1-eng-GB/Great-success-of-students-from-the-SAE-Student-Research-Group_mediu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808313" cy="198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C2CB33E5-809B-446B-BD37-891628DB433D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1371600"/>
          </a:xfrm>
        </p:spPr>
        <p:txBody>
          <a:bodyPr/>
          <a:lstStyle/>
          <a:p>
            <a:r>
              <a:rPr lang="en-US" altLang="pl-PL" sz="4000" smtClean="0"/>
              <a:t>Warsaw University of Technology</a:t>
            </a:r>
            <a:r>
              <a:rPr lang="pl-PL" altLang="pl-PL" sz="3200" smtClean="0"/>
              <a:t> </a:t>
            </a:r>
            <a:br>
              <a:rPr lang="pl-PL" altLang="pl-PL" sz="3200" smtClean="0"/>
            </a:br>
            <a:r>
              <a:rPr lang="pl-PL" altLang="pl-PL" sz="3200" smtClean="0"/>
              <a:t>Our Alumni</a:t>
            </a:r>
            <a:endParaRPr lang="en-US" altLang="pl-PL" sz="3200" smtClean="0"/>
          </a:p>
        </p:txBody>
      </p:sp>
      <p:sp>
        <p:nvSpPr>
          <p:cNvPr id="27651" name="Symbol zastępczy zawartości 1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>
              <a:buSzPct val="50000"/>
            </a:pPr>
            <a:r>
              <a:rPr lang="pl-PL" altLang="pl-PL" sz="2000" smtClean="0">
                <a:solidFill>
                  <a:schemeClr val="tx1"/>
                </a:solidFill>
                <a:latin typeface="Garamond" pitchFamily="18" charset="0"/>
              </a:rPr>
              <a:t>The famous alumni and Professors: </a:t>
            </a:r>
          </a:p>
          <a:p>
            <a:pPr>
              <a:buSzPct val="50000"/>
              <a:buFont typeface="Wingdings" pitchFamily="2" charset="2"/>
              <a:buNone/>
            </a:pPr>
            <a:r>
              <a:rPr lang="pl-PL" altLang="pl-PL" sz="2000" b="1" smtClean="0">
                <a:solidFill>
                  <a:schemeClr val="tx1"/>
                </a:solidFill>
                <a:latin typeface="Garamond" pitchFamily="18" charset="0"/>
              </a:rPr>
              <a:t>	</a:t>
            </a:r>
            <a:r>
              <a:rPr lang="pl-PL" altLang="pl-PL" sz="1800" b="1" smtClean="0">
                <a:solidFill>
                  <a:schemeClr val="tx1"/>
                </a:solidFill>
                <a:latin typeface="Garamond" pitchFamily="18" charset="0"/>
              </a:rPr>
              <a:t>Ignacy Mościcki </a:t>
            </a: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(Prof., Chemistry, the President of Poland 1926-1939),</a:t>
            </a:r>
          </a:p>
          <a:p>
            <a:pPr>
              <a:buSzPct val="50000"/>
              <a:buFont typeface="Wingdings" pitchFamily="2" charset="2"/>
              <a:buNone/>
            </a:pP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	</a:t>
            </a:r>
            <a:r>
              <a:rPr lang="pl-PL" altLang="pl-PL" sz="1800" b="1" smtClean="0">
                <a:solidFill>
                  <a:schemeClr val="tx1"/>
                </a:solidFill>
                <a:latin typeface="Garamond" pitchFamily="18" charset="0"/>
              </a:rPr>
              <a:t>Jan Czochralski </a:t>
            </a: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(Prof., Chemistry, inventor of</a:t>
            </a:r>
          </a:p>
          <a:p>
            <a:pPr>
              <a:buSzPct val="50000"/>
              <a:buFont typeface="Wingdings" pitchFamily="2" charset="2"/>
              <a:buNone/>
            </a:pP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	semiconductor production process)</a:t>
            </a:r>
          </a:p>
          <a:p>
            <a:pPr>
              <a:buSzPct val="50000"/>
              <a:buFont typeface="Wingdings" pitchFamily="2" charset="2"/>
              <a:buNone/>
            </a:pPr>
            <a:r>
              <a:rPr lang="pl-PL" altLang="pl-PL" sz="1800" b="1" smtClean="0">
                <a:solidFill>
                  <a:schemeClr val="tx1"/>
                </a:solidFill>
                <a:latin typeface="Garamond" pitchFamily="18" charset="0"/>
              </a:rPr>
              <a:t>	Mieczysław Wolfke </a:t>
            </a: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(Prof. Optics, precursor in the</a:t>
            </a:r>
          </a:p>
          <a:p>
            <a:pPr>
              <a:buSzPct val="50000"/>
              <a:buFont typeface="Wingdings" pitchFamily="2" charset="2"/>
              <a:buNone/>
            </a:pP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 	development of holography)</a:t>
            </a:r>
          </a:p>
          <a:p>
            <a:pPr>
              <a:buSzPct val="50000"/>
              <a:buFont typeface="Wingdings" pitchFamily="2" charset="2"/>
              <a:buNone/>
            </a:pP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	M</a:t>
            </a:r>
            <a:r>
              <a:rPr lang="pl-PL" altLang="pl-PL" sz="1800" b="1" smtClean="0">
                <a:solidFill>
                  <a:schemeClr val="tx1"/>
                </a:solidFill>
                <a:latin typeface="Garamond" pitchFamily="18" charset="0"/>
              </a:rPr>
              <a:t>ieczyslaw Bekker</a:t>
            </a: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 (Prof. Mechanics,</a:t>
            </a:r>
          </a:p>
          <a:p>
            <a:pPr>
              <a:buSzPct val="50000"/>
              <a:buFont typeface="Wingdings" pitchFamily="2" charset="2"/>
              <a:buNone/>
            </a:pP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	author of general idea, design and construction of the lunar vehicles LRV</a:t>
            </a:r>
          </a:p>
          <a:p>
            <a:pPr>
              <a:buSzPct val="50000"/>
              <a:buFont typeface="Wingdings" pitchFamily="2" charset="2"/>
              <a:buNone/>
            </a:pP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	for missions Apollo 15, 16 and 17</a:t>
            </a:r>
          </a:p>
          <a:p>
            <a:pPr>
              <a:buSzPct val="50000"/>
              <a:buFont typeface="Wingdings" pitchFamily="2" charset="2"/>
              <a:buNone/>
            </a:pPr>
            <a:endParaRPr lang="pl-PL" altLang="pl-PL" sz="1000" b="1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SzPct val="50000"/>
            </a:pP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The famous Doctors Honoris Causa: </a:t>
            </a:r>
            <a:r>
              <a:rPr lang="pl-PL" altLang="pl-PL" sz="1800" b="1" smtClean="0">
                <a:solidFill>
                  <a:schemeClr val="tx1"/>
                </a:solidFill>
                <a:latin typeface="Garamond" pitchFamily="18" charset="0"/>
              </a:rPr>
              <a:t>Maria Skłodowska-Curie </a:t>
            </a: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(Nobel Prize Winner), </a:t>
            </a:r>
            <a:r>
              <a:rPr lang="pl-PL" altLang="pl-PL" sz="1800" b="1" smtClean="0">
                <a:solidFill>
                  <a:schemeClr val="tx1"/>
                </a:solidFill>
                <a:latin typeface="Garamond" pitchFamily="18" charset="0"/>
              </a:rPr>
              <a:t>Jan Czochralski</a:t>
            </a: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pl-PL" altLang="pl-PL" sz="1800" b="1" smtClean="0">
                <a:solidFill>
                  <a:schemeClr val="tx1"/>
                </a:solidFill>
                <a:latin typeface="Garamond" pitchFamily="18" charset="0"/>
              </a:rPr>
              <a:t>Ignacy Mościcki</a:t>
            </a: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pl-PL" altLang="pl-PL" sz="1800" b="1" smtClean="0">
                <a:solidFill>
                  <a:schemeClr val="tx1"/>
                </a:solidFill>
                <a:latin typeface="Garamond" pitchFamily="18" charset="0"/>
              </a:rPr>
              <a:t>Antoni K. Oppenheim</a:t>
            </a: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 (Prof., Mechanics, </a:t>
            </a:r>
            <a:r>
              <a:rPr lang="en-US" altLang="pl-PL" sz="1800" smtClean="0">
                <a:solidFill>
                  <a:schemeClr val="tx1"/>
                </a:solidFill>
                <a:latin typeface="Garamond" pitchFamily="18" charset="0"/>
              </a:rPr>
              <a:t>world's leading combustion expert</a:t>
            </a: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)</a:t>
            </a:r>
          </a:p>
          <a:p>
            <a:pPr>
              <a:buSzPct val="50000"/>
              <a:buFont typeface="Wingdings" pitchFamily="2" charset="2"/>
              <a:buNone/>
            </a:pPr>
            <a:endParaRPr lang="pl-PL" altLang="pl-PL" sz="100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buSzPct val="50000"/>
            </a:pP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The Association of WUT Alumni </a:t>
            </a:r>
          </a:p>
          <a:p>
            <a:pPr>
              <a:buSzPct val="50000"/>
              <a:buFont typeface="Wingdings" pitchFamily="2" charset="2"/>
              <a:buNone/>
            </a:pP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     and Friends – </a:t>
            </a: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  <a:hlinkClick r:id="rId2"/>
              </a:rPr>
              <a:t>www.saip.pw.edu.pl</a:t>
            </a: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 </a:t>
            </a:r>
          </a:p>
          <a:p>
            <a:pPr>
              <a:buSzPct val="50000"/>
            </a:pPr>
            <a:r>
              <a:rPr lang="pl-PL" altLang="pl-PL" sz="1800" smtClean="0">
                <a:solidFill>
                  <a:schemeClr val="tx1"/>
                </a:solidFill>
                <a:latin typeface="Garamond" pitchFamily="18" charset="0"/>
              </a:rPr>
              <a:t>The North-American Association of WUT Alumni</a:t>
            </a:r>
            <a:r>
              <a:rPr lang="pl-PL" altLang="pl-PL" sz="2000" smtClean="0">
                <a:solidFill>
                  <a:schemeClr val="tx1"/>
                </a:solidFill>
              </a:rPr>
              <a:t>                 </a:t>
            </a:r>
            <a:r>
              <a:rPr lang="pl-PL" altLang="pl-PL" sz="2400" smtClean="0">
                <a:solidFill>
                  <a:schemeClr val="tx1"/>
                </a:solidFill>
              </a:rPr>
              <a:t>                           </a:t>
            </a:r>
          </a:p>
        </p:txBody>
      </p:sp>
      <p:pic>
        <p:nvPicPr>
          <p:cNvPr id="27652" name="Obraz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445125"/>
            <a:ext cx="152558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Obraz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5183188"/>
            <a:ext cx="2474912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p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133600"/>
            <a:ext cx="13128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ANd9GcQlDnRmfHvBwyPjCNsKqJf5wp087z_YCdj0l6d2voeCae1BTsj-8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1412875"/>
            <a:ext cx="1152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43888" y="2205038"/>
            <a:ext cx="1042987" cy="1042987"/>
          </a:xfrm>
          <a:prstGeom prst="actionButtonDocumen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pl-PL"/>
          </a:p>
        </p:txBody>
      </p:sp>
      <p:pic>
        <p:nvPicPr>
          <p:cNvPr id="31758" name="Picture 14" descr="ANd9GcTZ4lTeEs58ylCJQ4gQRAp8vxQcF8Mzj40R3wxPD3S1iwXgjxz69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650" y="1412875"/>
            <a:ext cx="1403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6" descr="150px-Mieczyslaw_Wolfke_Polish_physicis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2133600"/>
            <a:ext cx="14287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1371600"/>
          </a:xfrm>
        </p:spPr>
        <p:txBody>
          <a:bodyPr/>
          <a:lstStyle/>
          <a:p>
            <a:pPr eaLnBrk="1" hangingPunct="1"/>
            <a:r>
              <a:rPr lang="pl-PL" altLang="pl-PL" smtClean="0"/>
              <a:t>Politechnika Warszawska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539750" y="6381750"/>
            <a:ext cx="7777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b="1">
                <a:solidFill>
                  <a:srgbClr val="0000FF"/>
                </a:solidFill>
                <a:hlinkClick r:id="rId2"/>
              </a:rPr>
              <a:t>www.cwm.pw.edu.pl</a:t>
            </a:r>
            <a:r>
              <a:rPr lang="pl-PL" altLang="pl-PL" b="1">
                <a:solidFill>
                  <a:srgbClr val="0000FF"/>
                </a:solidFill>
              </a:rPr>
              <a:t>           </a:t>
            </a:r>
            <a:r>
              <a:rPr lang="pl-PL" altLang="pl-PL" b="1">
                <a:solidFill>
                  <a:srgbClr val="0000FF"/>
                </a:solidFill>
                <a:hlinkClick r:id="rId3"/>
              </a:rPr>
              <a:t>www.pw.edu.pl</a:t>
            </a:r>
            <a:r>
              <a:rPr lang="pl-PL" altLang="pl-PL" b="1">
                <a:solidFill>
                  <a:srgbClr val="0000FF"/>
                </a:solidFill>
              </a:rPr>
              <a:t> </a:t>
            </a:r>
          </a:p>
          <a:p>
            <a:endParaRPr lang="pl-PL" altLang="pl-PL" b="1">
              <a:solidFill>
                <a:srgbClr val="0000FF"/>
              </a:solidFill>
            </a:endParaRPr>
          </a:p>
        </p:txBody>
      </p:sp>
      <p:sp>
        <p:nvSpPr>
          <p:cNvPr id="28676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pic>
        <p:nvPicPr>
          <p:cNvPr id="28677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563563"/>
            <a:ext cx="811371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pl-PL" sz="4000" smtClean="0"/>
              <a:t>Warsaw University of Technology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r>
              <a:rPr lang="pl-PL" altLang="pl-PL" sz="3200" smtClean="0"/>
              <a:t>History</a:t>
            </a:r>
          </a:p>
        </p:txBody>
      </p:sp>
      <p:pic>
        <p:nvPicPr>
          <p:cNvPr id="819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24025"/>
            <a:ext cx="19542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21163"/>
            <a:ext cx="432117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365625"/>
            <a:ext cx="35290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Prostokąt 6"/>
          <p:cNvSpPr>
            <a:spLocks noChangeArrowheads="1"/>
          </p:cNvSpPr>
          <p:nvPr/>
        </p:nvSpPr>
        <p:spPr bwMode="auto">
          <a:xfrm>
            <a:off x="3059113" y="1785938"/>
            <a:ext cx="6084887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pl-PL" altLang="pl-PL" b="1">
                <a:latin typeface="Garamond" pitchFamily="18" charset="0"/>
              </a:rPr>
              <a:t>January 4, 1826 - </a:t>
            </a:r>
            <a:r>
              <a:rPr lang="en-GB" altLang="pl-PL" b="1">
                <a:latin typeface="Garamond" pitchFamily="18" charset="0"/>
              </a:rPr>
              <a:t>the</a:t>
            </a:r>
            <a:r>
              <a:rPr lang="pl-PL" altLang="pl-PL" b="1">
                <a:latin typeface="Garamond" pitchFamily="18" charset="0"/>
              </a:rPr>
              <a:t> </a:t>
            </a:r>
            <a:r>
              <a:rPr lang="en-GB" altLang="pl-PL" b="1">
                <a:latin typeface="Garamond" pitchFamily="18" charset="0"/>
              </a:rPr>
              <a:t>Preparatory</a:t>
            </a:r>
            <a:r>
              <a:rPr lang="pl-PL" altLang="pl-PL" b="1">
                <a:latin typeface="Garamond" pitchFamily="18" charset="0"/>
              </a:rPr>
              <a:t> </a:t>
            </a:r>
            <a:r>
              <a:rPr lang="en-GB" altLang="pl-PL" b="1">
                <a:latin typeface="Garamond" pitchFamily="18" charset="0"/>
              </a:rPr>
              <a:t>School for the Institute</a:t>
            </a:r>
            <a:r>
              <a:rPr lang="pl-PL" altLang="pl-PL" b="1">
                <a:latin typeface="Garamond" pitchFamily="18" charset="0"/>
              </a:rPr>
              <a:t> of Technology</a:t>
            </a:r>
          </a:p>
          <a:p>
            <a:pPr algn="l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pl-PL" altLang="pl-PL" b="1">
                <a:latin typeface="Garamond" pitchFamily="18" charset="0"/>
              </a:rPr>
              <a:t>June 8, 1898 - Tsar Nikolaus II Institute of Technology</a:t>
            </a:r>
          </a:p>
          <a:p>
            <a:pPr algn="l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pl-PL" altLang="pl-PL" b="1">
                <a:latin typeface="Garamond" pitchFamily="18" charset="0"/>
              </a:rPr>
              <a:t>November 15, 1915 - Warsaw University of Technology (with Polish as the language of instruction)</a:t>
            </a:r>
          </a:p>
        </p:txBody>
      </p:sp>
      <p:sp>
        <p:nvSpPr>
          <p:cNvPr id="8199" name="Symbol zastępczy numeru slajdu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26426F-9ADC-4DD3-A2CD-AAB5F4094810}" type="slidenum">
              <a:rPr lang="pl-PL" altLang="pl-PL" smtClean="0"/>
              <a:pPr/>
              <a:t>3</a:t>
            </a:fld>
            <a:endParaRPr lang="pl-PL" altLang="pl-PL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24888" cy="1371600"/>
          </a:xfrm>
        </p:spPr>
        <p:txBody>
          <a:bodyPr/>
          <a:lstStyle/>
          <a:p>
            <a:r>
              <a:rPr lang="pl-PL" altLang="pl-PL" sz="4000" smtClean="0"/>
              <a:t>Warsaw University of Technology</a:t>
            </a:r>
            <a:r>
              <a:rPr lang="pl-PL" altLang="pl-PL" sz="4800" smtClean="0"/>
              <a:t/>
            </a:r>
            <a:br>
              <a:rPr lang="pl-PL" altLang="pl-PL" sz="4800" smtClean="0"/>
            </a:br>
            <a:r>
              <a:rPr lang="pl-PL" altLang="pl-PL" sz="3200" smtClean="0"/>
              <a:t>Localization </a:t>
            </a:r>
            <a:endParaRPr lang="en-US" altLang="pl-PL" sz="3200" smtClean="0"/>
          </a:p>
        </p:txBody>
      </p:sp>
      <p:pic>
        <p:nvPicPr>
          <p:cNvPr id="9219" name="Picture 3" descr="mapa Polski 2003-a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484313"/>
            <a:ext cx="6337300" cy="5257800"/>
          </a:xfrm>
          <a:noFill/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292725" y="2997200"/>
            <a:ext cx="1223963" cy="288925"/>
          </a:xfrm>
          <a:prstGeom prst="wedgeRectCallout">
            <a:avLst>
              <a:gd name="adj1" fmla="val -29639"/>
              <a:gd name="adj2" fmla="val 2335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l-PL" altLang="pl-PL" sz="1000" b="1">
                <a:solidFill>
                  <a:srgbClr val="FF3300"/>
                </a:solidFill>
              </a:rPr>
              <a:t>WARSAW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5435600" y="3789363"/>
            <a:ext cx="193675" cy="188912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4716463" y="3573463"/>
            <a:ext cx="142875" cy="14446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427538" y="3284538"/>
            <a:ext cx="647700" cy="2254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000" b="1">
                <a:solidFill>
                  <a:srgbClr val="FF3300"/>
                </a:solidFill>
              </a:rPr>
              <a:t>Plock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254968"/>
          </a:xfrm>
        </p:spPr>
        <p:txBody>
          <a:bodyPr/>
          <a:lstStyle/>
          <a:p>
            <a:pPr eaLnBrk="1" hangingPunct="1"/>
            <a:r>
              <a:rPr lang="pl-PL" altLang="pl-PL" sz="4000" dirty="0" smtClean="0"/>
              <a:t>Warsaw University of Technology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sz="3200" b="1" dirty="0" smtClean="0"/>
              <a:t>Facts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144000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l-PL" sz="2600" dirty="0" smtClean="0">
                <a:solidFill>
                  <a:schemeClr val="tx1"/>
                </a:solidFill>
                <a:latin typeface="Garamond" pitchFamily="18" charset="0"/>
              </a:rPr>
              <a:t>WUT – </a:t>
            </a:r>
            <a:r>
              <a:rPr lang="pl-PL" altLang="pl-PL" sz="2600" dirty="0" smtClean="0">
                <a:solidFill>
                  <a:schemeClr val="tx1"/>
                </a:solidFill>
                <a:latin typeface="Garamond" pitchFamily="18" charset="0"/>
              </a:rPr>
              <a:t>one of </a:t>
            </a:r>
            <a:r>
              <a:rPr lang="en-US" altLang="pl-PL" sz="2600" dirty="0" smtClean="0">
                <a:solidFill>
                  <a:schemeClr val="tx1"/>
                </a:solidFill>
                <a:latin typeface="Garamond" pitchFamily="18" charset="0"/>
              </a:rPr>
              <a:t>the largest </a:t>
            </a:r>
            <a:endParaRPr lang="pl-PL" altLang="pl-PL" sz="26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pl-PL" altLang="pl-PL" sz="2600" dirty="0" smtClean="0">
                <a:solidFill>
                  <a:schemeClr val="tx1"/>
                </a:solidFill>
                <a:latin typeface="Garamond" pitchFamily="18" charset="0"/>
              </a:rPr>
              <a:t>	</a:t>
            </a:r>
            <a:r>
              <a:rPr lang="en-US" altLang="pl-PL" sz="2600" dirty="0" err="1" smtClean="0">
                <a:solidFill>
                  <a:schemeClr val="tx1"/>
                </a:solidFill>
                <a:latin typeface="Garamond" pitchFamily="18" charset="0"/>
              </a:rPr>
              <a:t>universit</a:t>
            </a:r>
            <a:r>
              <a:rPr lang="pl-PL" altLang="pl-PL" sz="2600" dirty="0" smtClean="0">
                <a:solidFill>
                  <a:schemeClr val="tx1"/>
                </a:solidFill>
                <a:latin typeface="Garamond" pitchFamily="18" charset="0"/>
              </a:rPr>
              <a:t>y</a:t>
            </a:r>
            <a:r>
              <a:rPr lang="en-US" altLang="pl-PL" sz="2600" dirty="0" smtClean="0">
                <a:solidFill>
                  <a:schemeClr val="tx1"/>
                </a:solidFill>
                <a:latin typeface="Garamond" pitchFamily="18" charset="0"/>
              </a:rPr>
              <a:t> of technology</a:t>
            </a:r>
            <a:r>
              <a:rPr lang="pl-PL" altLang="pl-PL" sz="2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altLang="pl-PL" sz="2600" dirty="0" smtClean="0">
                <a:solidFill>
                  <a:schemeClr val="tx1"/>
                </a:solidFill>
                <a:latin typeface="Garamond" pitchFamily="18" charset="0"/>
              </a:rPr>
              <a:t>in Poland</a:t>
            </a:r>
            <a:endParaRPr lang="pl-PL" altLang="pl-PL" sz="26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pl-PL" sz="26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pl-PL" sz="2600" dirty="0" smtClean="0">
                <a:solidFill>
                  <a:schemeClr val="tx1"/>
                </a:solidFill>
                <a:latin typeface="Garamond" pitchFamily="18" charset="0"/>
              </a:rPr>
              <a:t>WUT is ranked </a:t>
            </a:r>
            <a:r>
              <a:rPr lang="pl-PL" altLang="pl-PL" sz="2600" b="1" dirty="0" smtClean="0">
                <a:solidFill>
                  <a:schemeClr val="tx1"/>
                </a:solidFill>
                <a:latin typeface="Garamond" pitchFamily="18" charset="0"/>
              </a:rPr>
              <a:t>No.</a:t>
            </a:r>
            <a:r>
              <a:rPr lang="en-US" altLang="pl-PL" sz="2600" b="1" dirty="0" smtClean="0">
                <a:solidFill>
                  <a:schemeClr val="tx1"/>
                </a:solidFill>
                <a:latin typeface="Garamond" pitchFamily="18" charset="0"/>
              </a:rPr>
              <a:t> ONE </a:t>
            </a:r>
            <a:r>
              <a:rPr lang="en-US" altLang="pl-PL" sz="2600" dirty="0" smtClean="0">
                <a:solidFill>
                  <a:schemeClr val="tx1"/>
                </a:solidFill>
                <a:latin typeface="Garamond" pitchFamily="18" charset="0"/>
              </a:rPr>
              <a:t>in </a:t>
            </a:r>
            <a:r>
              <a:rPr lang="en-US" altLang="pl-PL" sz="2600" dirty="0" err="1" smtClean="0">
                <a:solidFill>
                  <a:schemeClr val="tx1"/>
                </a:solidFill>
                <a:latin typeface="Garamond" pitchFamily="18" charset="0"/>
              </a:rPr>
              <a:t>Polan</a:t>
            </a:r>
            <a:r>
              <a:rPr lang="pl-PL" altLang="pl-PL" sz="2600" dirty="0" smtClean="0">
                <a:solidFill>
                  <a:schemeClr val="tx1"/>
                </a:solidFill>
                <a:latin typeface="Garamond" pitchFamily="18" charset="0"/>
              </a:rPr>
              <a:t>d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355600" algn="l"/>
              </a:tabLst>
            </a:pPr>
            <a:r>
              <a:rPr lang="en-US" altLang="pl-PL" sz="2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600" dirty="0" smtClean="0">
                <a:solidFill>
                  <a:schemeClr val="tx1"/>
                </a:solidFill>
                <a:latin typeface="Garamond" pitchFamily="18" charset="0"/>
              </a:rPr>
              <a:t>	</a:t>
            </a:r>
            <a:r>
              <a:rPr lang="pl-PL" altLang="pl-PL" sz="2600" dirty="0" err="1" smtClean="0">
                <a:solidFill>
                  <a:schemeClr val="tx1"/>
                </a:solidFill>
                <a:latin typeface="Garamond" pitchFamily="18" charset="0"/>
              </a:rPr>
              <a:t>among</a:t>
            </a:r>
            <a:r>
              <a:rPr lang="pl-PL" altLang="pl-PL" sz="2600" dirty="0" smtClean="0">
                <a:solidFill>
                  <a:schemeClr val="tx1"/>
                </a:solidFill>
                <a:latin typeface="Garamond" pitchFamily="18" charset="0"/>
              </a:rPr>
              <a:t> 21 </a:t>
            </a:r>
            <a:r>
              <a:rPr lang="en-US" altLang="pl-PL" sz="2600" dirty="0" smtClean="0">
                <a:solidFill>
                  <a:schemeClr val="tx1"/>
                </a:solidFill>
                <a:latin typeface="Garamond" pitchFamily="18" charset="0"/>
              </a:rPr>
              <a:t>universities of technology </a:t>
            </a:r>
          </a:p>
          <a:p>
            <a:pPr eaLnBrk="1" hangingPunct="1">
              <a:lnSpc>
                <a:spcPct val="90000"/>
              </a:lnSpc>
              <a:buNone/>
            </a:pPr>
            <a:endParaRPr lang="pl-PL" altLang="pl-PL" sz="26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l-PL" altLang="pl-PL" sz="2600" dirty="0" smtClean="0">
                <a:solidFill>
                  <a:schemeClr val="tx1"/>
                </a:solidFill>
                <a:latin typeface="Garamond" pitchFamily="18" charset="0"/>
              </a:rPr>
              <a:t>WUT is ranked </a:t>
            </a:r>
            <a:r>
              <a:rPr lang="pl-PL" altLang="pl-PL" sz="2600" b="1" dirty="0" smtClean="0">
                <a:solidFill>
                  <a:schemeClr val="tx1"/>
                </a:solidFill>
                <a:latin typeface="Garamond" pitchFamily="18" charset="0"/>
              </a:rPr>
              <a:t>No. FOUR </a:t>
            </a:r>
            <a:r>
              <a:rPr lang="pl-PL" altLang="pl-PL" sz="2600" dirty="0" smtClean="0">
                <a:solidFill>
                  <a:schemeClr val="tx1"/>
                </a:solidFill>
                <a:latin typeface="Garamond" pitchFamily="18" charset="0"/>
              </a:rPr>
              <a:t>among </a:t>
            </a:r>
            <a:r>
              <a:rPr lang="pl-PL" altLang="pl-PL" sz="2600" dirty="0" err="1" smtClean="0">
                <a:solidFill>
                  <a:schemeClr val="tx1"/>
                </a:solidFill>
                <a:latin typeface="Garamond" pitchFamily="18" charset="0"/>
              </a:rPr>
              <a:t>all</a:t>
            </a:r>
            <a:r>
              <a:rPr lang="pl-PL" altLang="pl-PL" sz="2600" dirty="0" smtClean="0">
                <a:solidFill>
                  <a:schemeClr val="tx1"/>
                </a:solidFill>
                <a:latin typeface="Garamond" pitchFamily="18" charset="0"/>
              </a:rPr>
              <a:t> 467 public and private HEIs in Poland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600" dirty="0" smtClean="0">
                <a:solidFill>
                  <a:schemeClr val="tx1"/>
                </a:solidFill>
                <a:latin typeface="Garamond" pitchFamily="18" charset="0"/>
              </a:rPr>
              <a:t>According to the last survey of the largest enterprises in Poland, more than </a:t>
            </a:r>
            <a:r>
              <a:rPr lang="pl-PL" altLang="pl-PL" sz="2600" b="1" dirty="0" smtClean="0">
                <a:solidFill>
                  <a:schemeClr val="tx1"/>
                </a:solidFill>
                <a:latin typeface="Garamond" pitchFamily="18" charset="0"/>
              </a:rPr>
              <a:t>10%</a:t>
            </a:r>
            <a:r>
              <a:rPr lang="pl-PL" altLang="pl-PL" sz="2600" dirty="0" smtClean="0">
                <a:solidFill>
                  <a:schemeClr val="tx1"/>
                </a:solidFill>
                <a:latin typeface="Garamond" pitchFamily="18" charset="0"/>
              </a:rPr>
              <a:t> of their CEO’s and Presidents are graduates of WUT!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600" dirty="0" smtClean="0">
                <a:solidFill>
                  <a:schemeClr val="tx1"/>
                </a:solidFill>
                <a:latin typeface="Garamond" pitchFamily="18" charset="0"/>
              </a:rPr>
              <a:t>The graduates of WUT are the most wanted by Polish employers – far ahead before other Polish universities </a:t>
            </a:r>
          </a:p>
        </p:txBody>
      </p:sp>
      <p:pic>
        <p:nvPicPr>
          <p:cNvPr id="5" name="Obraz 4" descr="źródło_ Biuro ds. Promocji P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12777"/>
            <a:ext cx="3707903" cy="2472249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C2CB33E5-809B-446B-BD37-891628DB433D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pPr eaLnBrk="1" hangingPunct="1"/>
            <a:r>
              <a:rPr lang="pl-PL" altLang="pl-PL" sz="4000" smtClean="0"/>
              <a:t>Warsaw University of Technology</a:t>
            </a:r>
            <a:r>
              <a:rPr lang="pl-PL" altLang="pl-PL" sz="3200" smtClean="0"/>
              <a:t>  </a:t>
            </a:r>
            <a:br>
              <a:rPr lang="pl-PL" altLang="pl-PL" sz="3200" smtClean="0"/>
            </a:br>
            <a:r>
              <a:rPr lang="pl-PL" altLang="pl-PL" sz="3200" smtClean="0"/>
              <a:t>20 Faculties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773238"/>
            <a:ext cx="4392612" cy="4687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Architecture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Automotive 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and Construction Machinery 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Chemical 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and Process 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Chemistry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Civil 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Electrical 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Electronics 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and Information Technology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Environmental 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Geodesy 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and Cartography</a:t>
            </a:r>
          </a:p>
          <a:p>
            <a:pPr eaLnBrk="1" hangingPunct="1">
              <a:lnSpc>
                <a:spcPct val="90000"/>
              </a:lnSpc>
            </a:pPr>
            <a:endParaRPr lang="pl-PL" altLang="pl-PL" sz="2100" dirty="0" smtClean="0">
              <a:latin typeface="Garamond" pitchFamily="18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1773238"/>
            <a:ext cx="4643437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Mathematics 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and Information Science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</a:t>
            </a:r>
            <a:r>
              <a:rPr lang="en-US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Mechatronics</a:t>
            </a:r>
            <a:endParaRPr lang="en-US" altLang="pl-PL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Physics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Power and Aeronautical Engineering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Production Engineering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Transport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Materials Science 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and Technology</a:t>
            </a:r>
            <a:endParaRPr lang="pl-PL" altLang="pl-PL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Faculty of Civil Engineering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Mechanic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s</a:t>
            </a: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 and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Petrochemistry</a:t>
            </a: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 (</a:t>
            </a:r>
            <a:r>
              <a:rPr lang="en-US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Płock</a:t>
            </a: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  <a:endParaRPr lang="pl-PL" altLang="pl-PL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Faculty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of Management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Faculty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of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Administration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and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Social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 Sciences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Colleg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e</a:t>
            </a: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 of </a:t>
            </a:r>
            <a:r>
              <a:rPr lang="en-US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Economi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c</a:t>
            </a: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s and Social Sciences (</a:t>
            </a:r>
            <a:r>
              <a:rPr lang="en-US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Płock</a:t>
            </a: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  <a:endParaRPr lang="pl-PL" altLang="pl-PL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altLang="pl-PL" sz="2000" dirty="0" smtClean="0">
              <a:latin typeface="Garamond" pitchFamily="18" charset="0"/>
            </a:endParaRPr>
          </a:p>
        </p:txBody>
      </p:sp>
      <p:sp>
        <p:nvSpPr>
          <p:cNvPr id="11269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36F6F1A-A0C9-4926-9EEF-BF8F44CA4089}" type="slidenum">
              <a:rPr lang="pl-PL" altLang="pl-PL" smtClean="0"/>
              <a:pPr/>
              <a:t>6</a:t>
            </a:fld>
            <a:endParaRPr lang="pl-PL" altLang="pl-PL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eaLnBrk="1" hangingPunct="1"/>
            <a:r>
              <a:rPr lang="en-US" altLang="pl-PL" sz="4000" smtClean="0"/>
              <a:t>Warsaw University of Technology</a:t>
            </a: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z="3200" smtClean="0"/>
              <a:t>International</a:t>
            </a:r>
            <a:r>
              <a:rPr lang="pl-PL" altLang="pl-PL" smtClean="0"/>
              <a:t> </a:t>
            </a:r>
            <a:r>
              <a:rPr lang="en-US" altLang="pl-PL" sz="3200" smtClean="0"/>
              <a:t>Business</a:t>
            </a:r>
            <a:r>
              <a:rPr lang="pl-PL" altLang="pl-PL" sz="3200" smtClean="0"/>
              <a:t> School </a:t>
            </a:r>
            <a:r>
              <a:rPr lang="en-US" altLang="pl-PL" sz="3200" smtClean="0"/>
              <a:t> </a:t>
            </a:r>
            <a:endParaRPr lang="pl-PL" altLang="pl-PL" sz="32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675687" cy="50403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Established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as a </a:t>
            </a:r>
            <a:r>
              <a:rPr lang="pl-PL" altLang="pl-PL" sz="2400" b="1" dirty="0" err="1" smtClean="0">
                <a:solidFill>
                  <a:schemeClr val="tx1"/>
                </a:solidFill>
                <a:latin typeface="Garamond" pitchFamily="18" charset="0"/>
              </a:rPr>
              <a:t>cooperation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 of </a:t>
            </a:r>
            <a:r>
              <a:rPr lang="pl-PL" altLang="pl-PL" sz="2400" b="1" dirty="0" err="1" smtClean="0">
                <a:solidFill>
                  <a:schemeClr val="tx1"/>
                </a:solidFill>
                <a:latin typeface="Garamond" pitchFamily="18" charset="0"/>
              </a:rPr>
              <a:t>four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 partners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London Business School</a:t>
            </a:r>
            <a:r>
              <a:rPr lang="pl-PL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b="1" i="1" dirty="0" smtClean="0">
                <a:solidFill>
                  <a:schemeClr val="tx1"/>
                </a:solidFill>
                <a:latin typeface="Garamond" pitchFamily="18" charset="0"/>
              </a:rPr>
              <a:t>(UK)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HEC</a:t>
            </a:r>
            <a:r>
              <a:rPr lang="pl-PL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– School </a:t>
            </a:r>
            <a:r>
              <a:rPr lang="pl-PL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of </a:t>
            </a:r>
            <a:r>
              <a:rPr lang="en-US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Management</a:t>
            </a:r>
            <a:r>
              <a:rPr lang="pl-PL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Paris</a:t>
            </a:r>
            <a:r>
              <a:rPr lang="pl-PL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b="1" i="1" dirty="0" smtClean="0">
                <a:solidFill>
                  <a:schemeClr val="tx1"/>
                </a:solidFill>
                <a:latin typeface="Garamond" pitchFamily="18" charset="0"/>
              </a:rPr>
              <a:t>(France)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NHH </a:t>
            </a:r>
            <a:r>
              <a:rPr lang="en-US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Norwegian School of Economics</a:t>
            </a:r>
            <a:endParaRPr lang="pl-PL" altLang="pl-PL" sz="2400" i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     </a:t>
            </a:r>
            <a:r>
              <a:rPr lang="en-US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and</a:t>
            </a:r>
            <a:r>
              <a:rPr lang="pl-PL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Business </a:t>
            </a:r>
            <a:r>
              <a:rPr lang="pl-PL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A</a:t>
            </a:r>
            <a:r>
              <a:rPr lang="en-US" altLang="pl-PL" sz="2400" i="1" dirty="0" err="1" smtClean="0">
                <a:solidFill>
                  <a:schemeClr val="tx1"/>
                </a:solidFill>
                <a:latin typeface="Garamond" pitchFamily="18" charset="0"/>
              </a:rPr>
              <a:t>dministration</a:t>
            </a:r>
            <a:r>
              <a:rPr lang="pl-PL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b="1" i="1" dirty="0" smtClean="0">
                <a:solidFill>
                  <a:schemeClr val="tx1"/>
                </a:solidFill>
                <a:latin typeface="Garamond" pitchFamily="18" charset="0"/>
              </a:rPr>
              <a:t>(</a:t>
            </a:r>
            <a:r>
              <a:rPr lang="pl-PL" altLang="pl-PL" sz="2400" b="1" i="1" dirty="0" err="1" smtClean="0">
                <a:solidFill>
                  <a:schemeClr val="tx1"/>
                </a:solidFill>
                <a:latin typeface="Garamond" pitchFamily="18" charset="0"/>
              </a:rPr>
              <a:t>Norway</a:t>
            </a:r>
            <a:r>
              <a:rPr lang="pl-PL" altLang="pl-PL" sz="2400" b="1" i="1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pl-PL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Warsaw </a:t>
            </a:r>
            <a:r>
              <a:rPr lang="pl-PL" altLang="pl-PL" sz="2400" i="1" dirty="0" err="1" smtClean="0">
                <a:solidFill>
                  <a:schemeClr val="tx1"/>
                </a:solidFill>
                <a:latin typeface="Garamond" pitchFamily="18" charset="0"/>
              </a:rPr>
              <a:t>University</a:t>
            </a:r>
            <a:r>
              <a:rPr lang="pl-PL" altLang="pl-PL" sz="2400" i="1" dirty="0" smtClean="0">
                <a:solidFill>
                  <a:schemeClr val="tx1"/>
                </a:solidFill>
                <a:latin typeface="Garamond" pitchFamily="18" charset="0"/>
              </a:rPr>
              <a:t> of Technology</a:t>
            </a:r>
            <a:r>
              <a:rPr lang="pl-PL" altLang="pl-PL" sz="2400" b="1" i="1" dirty="0" smtClean="0">
                <a:solidFill>
                  <a:schemeClr val="tx1"/>
                </a:solidFill>
                <a:latin typeface="Garamond" pitchFamily="18" charset="0"/>
              </a:rPr>
              <a:t> (Poland)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pl-PL" sz="20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Postgraduate Master’s program</a:t>
            </a:r>
            <a:r>
              <a:rPr lang="pl-PL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s</a:t>
            </a:r>
            <a:r>
              <a:rPr lang="en-US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 in Business</a:t>
            </a:r>
            <a:r>
              <a:rPr lang="pl-PL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Administration</a:t>
            </a:r>
            <a:endParaRPr lang="pl-PL" altLang="pl-PL" sz="20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(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</a:rPr>
              <a:t>appr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</a:rPr>
              <a:t>. </a:t>
            </a:r>
            <a:r>
              <a:rPr lang="en-US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250</a:t>
            </a:r>
            <a:r>
              <a:rPr lang="pl-PL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altLang="pl-PL" sz="2000" b="1" dirty="0" smtClean="0">
                <a:solidFill>
                  <a:schemeClr val="tx1"/>
                </a:solidFill>
                <a:latin typeface="Garamond" pitchFamily="18" charset="0"/>
              </a:rPr>
              <a:t>students annually</a:t>
            </a: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</a:rPr>
              <a:t>):</a:t>
            </a:r>
            <a:endParaRPr lang="pl-PL" altLang="pl-PL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pl-PL" sz="2000" i="1" dirty="0" smtClean="0">
                <a:solidFill>
                  <a:schemeClr val="tx1"/>
                </a:solidFill>
                <a:latin typeface="Garamond" pitchFamily="18" charset="0"/>
              </a:rPr>
              <a:t>Executive MBA</a:t>
            </a:r>
            <a:r>
              <a:rPr lang="pl-PL" altLang="pl-PL" sz="2000" i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endParaRPr lang="en-US" altLang="pl-PL" sz="2000" i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pl-PL" sz="2000" i="1" dirty="0" smtClean="0">
                <a:solidFill>
                  <a:schemeClr val="tx1"/>
                </a:solidFill>
                <a:latin typeface="Garamond" pitchFamily="18" charset="0"/>
              </a:rPr>
              <a:t>International MBA</a:t>
            </a:r>
            <a:endParaRPr lang="pl-PL" altLang="pl-PL" sz="2000" i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pl-PL" sz="2000" i="1" dirty="0" smtClean="0">
                <a:solidFill>
                  <a:schemeClr val="tx1"/>
                </a:solidFill>
                <a:latin typeface="Garamond" pitchFamily="18" charset="0"/>
              </a:rPr>
              <a:t>Advanced Management Training in </a:t>
            </a:r>
            <a:r>
              <a:rPr lang="en-US" altLang="pl-PL" sz="2000" i="1" dirty="0" err="1" smtClean="0">
                <a:solidFill>
                  <a:schemeClr val="tx1"/>
                </a:solidFill>
                <a:latin typeface="Garamond" pitchFamily="18" charset="0"/>
              </a:rPr>
              <a:t>Pharmacoeconomics</a:t>
            </a:r>
            <a:r>
              <a:rPr lang="en-US" altLang="pl-PL" sz="2000" i="1" dirty="0" smtClean="0">
                <a:solidFill>
                  <a:schemeClr val="tx1"/>
                </a:solidFill>
                <a:latin typeface="Garamond" pitchFamily="18" charset="0"/>
              </a:rPr>
              <a:t>, HTA, </a:t>
            </a:r>
            <a:endParaRPr lang="pl-PL" altLang="pl-PL" sz="2000" i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pl-PL" altLang="pl-PL" sz="2000" i="1" dirty="0" smtClean="0">
                <a:solidFill>
                  <a:schemeClr val="tx1"/>
                </a:solidFill>
                <a:latin typeface="Garamond" pitchFamily="18" charset="0"/>
              </a:rPr>
              <a:t>	</a:t>
            </a:r>
            <a:r>
              <a:rPr lang="en-US" altLang="pl-PL" sz="2000" i="1" dirty="0" err="1" smtClean="0">
                <a:solidFill>
                  <a:schemeClr val="tx1"/>
                </a:solidFill>
                <a:latin typeface="Garamond" pitchFamily="18" charset="0"/>
              </a:rPr>
              <a:t>Pharma</a:t>
            </a:r>
            <a:r>
              <a:rPr lang="en-US" altLang="pl-PL" sz="2000" i="1" dirty="0" smtClean="0">
                <a:solidFill>
                  <a:schemeClr val="tx1"/>
                </a:solidFill>
                <a:latin typeface="Garamond" pitchFamily="18" charset="0"/>
              </a:rPr>
              <a:t> Marketing and Law</a:t>
            </a:r>
            <a:endParaRPr lang="pl-PL" altLang="pl-PL" sz="2000" i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altLang="pl-PL" sz="2000" i="1" dirty="0" err="1" smtClean="0">
                <a:solidFill>
                  <a:schemeClr val="tx1"/>
                </a:solidFill>
                <a:latin typeface="Garamond" pitchFamily="18" charset="0"/>
              </a:rPr>
              <a:t>Academy</a:t>
            </a:r>
            <a:r>
              <a:rPr lang="pl-PL" altLang="pl-PL" sz="2000" i="1" dirty="0" smtClean="0">
                <a:solidFill>
                  <a:schemeClr val="tx1"/>
                </a:solidFill>
                <a:latin typeface="Garamond" pitchFamily="18" charset="0"/>
              </a:rPr>
              <a:t> of </a:t>
            </a:r>
            <a:r>
              <a:rPr lang="pl-PL" altLang="pl-PL" sz="2000" i="1" dirty="0" err="1" smtClean="0">
                <a:solidFill>
                  <a:schemeClr val="tx1"/>
                </a:solidFill>
                <a:latin typeface="Garamond" pitchFamily="18" charset="0"/>
              </a:rPr>
              <a:t>Leadership</a:t>
            </a:r>
            <a:r>
              <a:rPr lang="pl-PL" altLang="pl-PL" sz="2000" i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000" i="1" dirty="0" err="1" smtClean="0">
                <a:solidFill>
                  <a:schemeClr val="tx1"/>
                </a:solidFill>
                <a:latin typeface="Garamond" pitchFamily="18" charset="0"/>
              </a:rPr>
              <a:t>Psychology</a:t>
            </a:r>
            <a:endParaRPr lang="pl-PL" altLang="pl-PL" sz="2000" i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pl-PL" altLang="pl-PL" sz="2000" i="1" dirty="0" err="1" smtClean="0">
                <a:solidFill>
                  <a:schemeClr val="tx1"/>
                </a:solidFill>
                <a:latin typeface="Garamond" pitchFamily="18" charset="0"/>
              </a:rPr>
              <a:t>Family</a:t>
            </a:r>
            <a:r>
              <a:rPr lang="pl-PL" altLang="pl-PL" sz="2000" i="1" dirty="0" smtClean="0">
                <a:solidFill>
                  <a:schemeClr val="tx1"/>
                </a:solidFill>
                <a:latin typeface="Garamond" pitchFamily="18" charset="0"/>
              </a:rPr>
              <a:t> Business </a:t>
            </a:r>
            <a:r>
              <a:rPr lang="pl-PL" altLang="pl-PL" sz="2000" i="1" dirty="0" err="1" smtClean="0">
                <a:solidFill>
                  <a:schemeClr val="tx1"/>
                </a:solidFill>
                <a:latin typeface="Garamond" pitchFamily="18" charset="0"/>
              </a:rPr>
              <a:t>Academy</a:t>
            </a:r>
            <a:endParaRPr lang="pl-PL" altLang="pl-PL" sz="2000" i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pl-PL" altLang="pl-PL" sz="2000" i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3BBBD3-076E-4E08-96CF-FDC5F1BE58B5}" type="slidenum">
              <a:rPr lang="pl-PL" altLang="pl-PL" smtClean="0"/>
              <a:pPr/>
              <a:t>7</a:t>
            </a:fld>
            <a:endParaRPr lang="pl-PL" altLang="pl-PL" smtClean="0"/>
          </a:p>
        </p:txBody>
      </p:sp>
      <p:pic>
        <p:nvPicPr>
          <p:cNvPr id="12293" name="Picture 6" descr="epas_ec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9638" y="4508500"/>
            <a:ext cx="1524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slice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7002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pl-PL" sz="4000" smtClean="0"/>
              <a:t>Warsaw University of Technology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r>
              <a:rPr lang="pl-PL" altLang="pl-PL" sz="3200" smtClean="0"/>
              <a:t>Other important units</a:t>
            </a:r>
            <a:r>
              <a:rPr lang="en-US" altLang="pl-PL" sz="3200" smtClean="0"/>
              <a:t> </a:t>
            </a:r>
            <a:endParaRPr lang="pl-PL" altLang="pl-PL" sz="32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00213"/>
            <a:ext cx="8640762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400" b="1" dirty="0" err="1" smtClean="0">
                <a:solidFill>
                  <a:schemeClr val="tx1"/>
                </a:solidFill>
                <a:latin typeface="Garamond" pitchFamily="18" charset="0"/>
              </a:rPr>
              <a:t>Research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b="1" dirty="0" err="1" smtClean="0">
                <a:solidFill>
                  <a:schemeClr val="tx1"/>
                </a:solidFill>
                <a:latin typeface="Garamond" pitchFamily="18" charset="0"/>
              </a:rPr>
              <a:t>Centres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Centre of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Advanced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Materials and Technologies (CEZAMAT)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Centre of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Preclinical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Research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and Technology (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CePT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Research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 Centre for Energy &amp; 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Environmental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 Engineering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Research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 Centre for 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Functional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 Materials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Research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 Centre for 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Aviation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 and 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Aerospace</a:t>
            </a:r>
            <a:endParaRPr lang="pl-PL" altLang="pl-PL" sz="22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Research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 Centre for 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Defence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 and Security</a:t>
            </a:r>
          </a:p>
          <a:p>
            <a:pPr eaLnBrk="1" hangingPunct="1">
              <a:lnSpc>
                <a:spcPct val="80000"/>
              </a:lnSpc>
            </a:pPr>
            <a:endParaRPr lang="pl-PL" altLang="pl-PL" sz="22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400" b="1" dirty="0" err="1" smtClean="0">
                <a:solidFill>
                  <a:schemeClr val="tx1"/>
                </a:solidFill>
                <a:latin typeface="Garamond" pitchFamily="18" charset="0"/>
              </a:rPr>
              <a:t>Supportive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b="1" dirty="0" err="1" smtClean="0">
                <a:solidFill>
                  <a:schemeClr val="tx1"/>
                </a:solidFill>
                <a:latin typeface="Garamond" pitchFamily="18" charset="0"/>
              </a:rPr>
              <a:t>Units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Centre for 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Advanced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Studies</a:t>
            </a:r>
            <a:endParaRPr lang="pl-PL" altLang="pl-PL" sz="22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Centre for 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Distance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 Learning (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B.Sc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., 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M.Sc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. and 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Post-diploma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studies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Foreign 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Language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 Centre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Centre for 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Physical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Education</a:t>
            </a: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 &amp; 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Sports</a:t>
            </a:r>
            <a:endParaRPr lang="pl-PL" altLang="pl-PL" sz="22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2200" dirty="0" smtClean="0">
                <a:solidFill>
                  <a:schemeClr val="tx1"/>
                </a:solidFill>
                <a:latin typeface="Garamond" pitchFamily="18" charset="0"/>
              </a:rPr>
              <a:t>Centre for International </a:t>
            </a:r>
            <a:r>
              <a:rPr lang="pl-PL" altLang="pl-PL" sz="2200" dirty="0" err="1" smtClean="0">
                <a:solidFill>
                  <a:schemeClr val="tx1"/>
                </a:solidFill>
                <a:latin typeface="Garamond" pitchFamily="18" charset="0"/>
              </a:rPr>
              <a:t>Cooperation</a:t>
            </a:r>
            <a:endParaRPr lang="pl-PL" altLang="pl-PL" sz="22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A58CF2-9E71-42B8-B152-462F8FA9DE64}" type="slidenum">
              <a:rPr lang="pl-PL" altLang="pl-PL" smtClean="0"/>
              <a:pPr/>
              <a:t>8</a:t>
            </a:fld>
            <a:endParaRPr lang="pl-PL" altLang="pl-PL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pl-PL" sz="4000" smtClean="0"/>
              <a:t>Warsaw University of Technology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r>
              <a:rPr lang="pl-PL" altLang="pl-PL" sz="3200" smtClean="0"/>
              <a:t>Funds</a:t>
            </a:r>
            <a:endParaRPr lang="en-GB" altLang="pl-PL" sz="32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95475"/>
            <a:ext cx="9144000" cy="1749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sz="2400" b="1" dirty="0" err="1" smtClean="0">
                <a:solidFill>
                  <a:schemeClr val="tx1"/>
                </a:solidFill>
                <a:latin typeface="Garamond" pitchFamily="18" charset="0"/>
              </a:rPr>
              <a:t>Appr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. 70 % - </a:t>
            </a:r>
            <a:r>
              <a:rPr lang="en-GB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State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 B</a:t>
            </a:r>
            <a:r>
              <a:rPr lang="en-GB" altLang="pl-PL" sz="2400" b="1" dirty="0" err="1" smtClean="0">
                <a:solidFill>
                  <a:schemeClr val="tx1"/>
                </a:solidFill>
                <a:latin typeface="Garamond" pitchFamily="18" charset="0"/>
              </a:rPr>
              <a:t>udge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t 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(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Ministry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of Science and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Higher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altLang="pl-PL" sz="2400" dirty="0" err="1" smtClean="0">
                <a:solidFill>
                  <a:schemeClr val="tx1"/>
                </a:solidFill>
                <a:latin typeface="Garamond" pitchFamily="18" charset="0"/>
              </a:rPr>
              <a:t>Education</a:t>
            </a:r>
            <a:r>
              <a:rPr lang="pl-PL" altLang="pl-PL" sz="24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pl-PL" altLang="pl-PL" sz="2400" b="1" dirty="0" err="1" smtClean="0">
                <a:solidFill>
                  <a:schemeClr val="tx1"/>
                </a:solidFill>
                <a:latin typeface="Garamond" pitchFamily="18" charset="0"/>
              </a:rPr>
              <a:t>Appr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. 30 % - </a:t>
            </a:r>
            <a:r>
              <a:rPr lang="en-GB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Other sources</a:t>
            </a:r>
            <a:r>
              <a:rPr lang="pl-PL" altLang="pl-PL" sz="2400" b="1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  <a:endParaRPr lang="en-GB" altLang="pl-PL" sz="24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altLang="pl-PL" sz="20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International projects,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University</a:t>
            </a:r>
            <a:r>
              <a:rPr lang="en-GB" altLang="pl-PL" sz="20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 </a:t>
            </a:r>
            <a:r>
              <a:rPr lang="pl-PL" altLang="pl-PL" sz="2000" dirty="0" err="1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revenues</a:t>
            </a:r>
            <a:r>
              <a:rPr lang="en-US" altLang="pl-PL" sz="20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,</a:t>
            </a:r>
            <a:endParaRPr lang="pl-PL" altLang="pl-PL" sz="2000" dirty="0" smtClean="0">
              <a:solidFill>
                <a:schemeClr val="tx1"/>
              </a:solidFill>
              <a:latin typeface="Garamond" pitchFamily="18" charset="0"/>
              <a:ea typeface="+mn-ea"/>
              <a:cs typeface="+mn-cs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altLang="pl-PL" sz="2000" dirty="0" err="1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Industr</a:t>
            </a:r>
            <a:r>
              <a:rPr lang="pl-PL" altLang="pl-PL" sz="20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y</a:t>
            </a:r>
            <a:r>
              <a:rPr lang="en-GB" altLang="pl-PL" sz="20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.</a:t>
            </a:r>
          </a:p>
          <a:p>
            <a:pPr lvl="1">
              <a:lnSpc>
                <a:spcPct val="80000"/>
              </a:lnSpc>
            </a:pPr>
            <a:endParaRPr lang="pl-PL" altLang="pl-PL" sz="2000" i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4067175" y="1484313"/>
            <a:ext cx="5292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GB" altLang="pl-PL" sz="2400" b="1"/>
          </a:p>
          <a:p>
            <a:pPr algn="l"/>
            <a:endParaRPr lang="pl-PL" altLang="pl-PL" sz="2400"/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1908175" y="3789363"/>
            <a:ext cx="504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000" b="1">
                <a:latin typeface="Garamond" pitchFamily="18" charset="0"/>
              </a:rPr>
              <a:t>WUT Budget Distribution</a:t>
            </a:r>
          </a:p>
        </p:txBody>
      </p:sp>
      <p:graphicFrame>
        <p:nvGraphicFramePr>
          <p:cNvPr id="14343" name="Object 3"/>
          <p:cNvGraphicFramePr>
            <a:graphicFrameLocks noChangeAspect="1"/>
          </p:cNvGraphicFramePr>
          <p:nvPr/>
        </p:nvGraphicFramePr>
        <p:xfrm>
          <a:off x="2273300" y="4203700"/>
          <a:ext cx="46609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Wykres" r:id="rId3" imgW="8515350" imgH="4171950" progId="MSGraph.Chart.8">
                  <p:embed followColorScheme="full"/>
                </p:oleObj>
              </mc:Choice>
              <mc:Fallback>
                <p:oleObj name="Wykres" r:id="rId3" imgW="8515350" imgH="4171950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4203700"/>
                        <a:ext cx="46609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CB33E5-809B-446B-BD37-891628DB433D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ksel">
  <a:themeElements>
    <a:clrScheme name="Piks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ks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ks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11343</TotalTime>
  <Words>1094</Words>
  <Application>Microsoft Office PowerPoint</Application>
  <PresentationFormat>Pokaz na ekranie (4:3)</PresentationFormat>
  <Paragraphs>335</Paragraphs>
  <Slides>25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28" baseType="lpstr">
      <vt:lpstr>Piksel</vt:lpstr>
      <vt:lpstr>Wykres</vt:lpstr>
      <vt:lpstr>Arkusz</vt:lpstr>
      <vt:lpstr>Warsaw University  of Technology</vt:lpstr>
      <vt:lpstr>Warsaw University of Technology Main Building</vt:lpstr>
      <vt:lpstr>Warsaw University of Technology History</vt:lpstr>
      <vt:lpstr>Warsaw University of Technology Localization </vt:lpstr>
      <vt:lpstr>Warsaw University of Technology Facts</vt:lpstr>
      <vt:lpstr>Warsaw University of Technology   20 Faculties</vt:lpstr>
      <vt:lpstr>Warsaw University of Technology International Business School  </vt:lpstr>
      <vt:lpstr>Warsaw University of Technology Other important units </vt:lpstr>
      <vt:lpstr>Warsaw University of Technology Funds</vt:lpstr>
      <vt:lpstr>Prezentacja programu PowerPoint</vt:lpstr>
      <vt:lpstr>Warsaw University of Technology Students</vt:lpstr>
      <vt:lpstr>Warsaw University of Technology Fields of studies (programmes in Polish)</vt:lpstr>
      <vt:lpstr>Warsaw University of Technology Studies in English</vt:lpstr>
      <vt:lpstr>Warsaw University of Technology International students 2013/2014</vt:lpstr>
      <vt:lpstr>Warsaw University of Technology Cooperation agreements (key examples)</vt:lpstr>
      <vt:lpstr>Warsaw University of Technology European educational programmes  </vt:lpstr>
      <vt:lpstr>Warsaw University of Technology Research Priorities</vt:lpstr>
      <vt:lpstr>Warsaw University of Technology European Union Framework Programmes</vt:lpstr>
      <vt:lpstr>Warsaw University of Technology Other International Research Programmes/Initiatives</vt:lpstr>
      <vt:lpstr>Warsaw University of Technology CEZAMAT – the Centre of Advanced Materials and Technologies</vt:lpstr>
      <vt:lpstr>Warsaw University of Technology CePT – the Centre of Preclinical Research and Technology</vt:lpstr>
      <vt:lpstr>Warsaw University of Technology  Cooperation with industry (key examples)</vt:lpstr>
      <vt:lpstr> Warsaw University of Technology  Students’ achievements </vt:lpstr>
      <vt:lpstr>Warsaw University of Technology  Our Alumni</vt:lpstr>
      <vt:lpstr>Politechnika Warszawska</vt:lpstr>
    </vt:vector>
  </TitlesOfParts>
  <Company>PW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PW</dc:title>
  <dc:creator>Marek Polak</dc:creator>
  <cp:lastModifiedBy>pcwm</cp:lastModifiedBy>
  <cp:revision>852</cp:revision>
  <cp:lastPrinted>2014-10-14T11:36:46Z</cp:lastPrinted>
  <dcterms:created xsi:type="dcterms:W3CDTF">2005-05-15T19:28:00Z</dcterms:created>
  <dcterms:modified xsi:type="dcterms:W3CDTF">2014-10-15T11:55:01Z</dcterms:modified>
</cp:coreProperties>
</file>